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  <p:sldMasterId id="2147483740" r:id="rId7"/>
    <p:sldMasterId id="2147483761" r:id="rId8"/>
    <p:sldMasterId id="2147483778" r:id="rId9"/>
  </p:sldMasterIdLst>
  <p:notesMasterIdLst>
    <p:notesMasterId r:id="rId36"/>
  </p:notesMasterIdLst>
  <p:sldIdLst>
    <p:sldId id="260" r:id="rId10"/>
    <p:sldId id="261" r:id="rId11"/>
    <p:sldId id="329" r:id="rId12"/>
    <p:sldId id="257" r:id="rId13"/>
    <p:sldId id="259" r:id="rId14"/>
    <p:sldId id="327" r:id="rId15"/>
    <p:sldId id="328" r:id="rId16"/>
    <p:sldId id="262" r:id="rId17"/>
    <p:sldId id="263" r:id="rId18"/>
    <p:sldId id="264" r:id="rId19"/>
    <p:sldId id="265" r:id="rId20"/>
    <p:sldId id="267" r:id="rId21"/>
    <p:sldId id="266" r:id="rId22"/>
    <p:sldId id="268" r:id="rId23"/>
    <p:sldId id="269" r:id="rId24"/>
    <p:sldId id="270" r:id="rId25"/>
    <p:sldId id="271" r:id="rId26"/>
    <p:sldId id="330" r:id="rId27"/>
    <p:sldId id="315" r:id="rId28"/>
    <p:sldId id="320" r:id="rId29"/>
    <p:sldId id="321" r:id="rId30"/>
    <p:sldId id="322" r:id="rId31"/>
    <p:sldId id="324" r:id="rId32"/>
    <p:sldId id="325" r:id="rId33"/>
    <p:sldId id="326" r:id="rId34"/>
    <p:sldId id="323" r:id="rId35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FD69757-F153-4192-B62E-9293614E9DED}">
          <p14:sldIdLst>
            <p14:sldId id="260"/>
            <p14:sldId id="261"/>
            <p14:sldId id="329"/>
            <p14:sldId id="257"/>
            <p14:sldId id="259"/>
            <p14:sldId id="327"/>
            <p14:sldId id="328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330"/>
            <p14:sldId id="315"/>
            <p14:sldId id="320"/>
            <p14:sldId id="321"/>
            <p14:sldId id="322"/>
            <p14:sldId id="324"/>
            <p14:sldId id="325"/>
            <p14:sldId id="326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현도" initials="이" lastIdx="1" clrIdx="0">
    <p:extLst>
      <p:ext uri="{19B8F6BF-5375-455C-9EA6-DF929625EA0E}">
        <p15:presenceInfo xmlns:p15="http://schemas.microsoft.com/office/powerpoint/2012/main" userId="이현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ADADAD"/>
    <a:srgbClr val="1900FF"/>
    <a:srgbClr val="404040"/>
    <a:srgbClr val="FFFFFF"/>
    <a:srgbClr val="818181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85" autoAdjust="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CE1D4-EB86-46C6-95E7-2ABAA54CEF81}" type="datetimeFigureOut">
              <a:rPr lang="ko-KR" altLang="en-US" smtClean="0"/>
              <a:pPr/>
              <a:t>2022-06-05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2A216-7BA4-4A4F-8DAE-BEBF96D55E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9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57A5C-B0A2-4AA8-8D80-50F9735D04B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5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39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5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26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7514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95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53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35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165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22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41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856651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010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25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35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1737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1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93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30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52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41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46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686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47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38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16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253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61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38914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9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010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175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4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47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77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89370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82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21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503018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1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7"/>
            <a:ext cx="2743200" cy="365125"/>
          </a:xfrm>
        </p:spPr>
        <p:txBody>
          <a:bodyPr/>
          <a:lstStyle/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72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406E8E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92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623392" y="6313762"/>
            <a:ext cx="2784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b="1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000" dirty="0">
              <a:solidFill>
                <a:srgbClr val="1F497D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624418" y="1052514"/>
            <a:ext cx="10957983" cy="5113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0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437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799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2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80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16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55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92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72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22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567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079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그림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0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44451"/>
            <a:ext cx="98213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-26988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2284" y="1268414"/>
            <a:ext cx="10363200" cy="777875"/>
          </a:xfrm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lvl1pPr algn="ctr">
              <a:lnSpc>
                <a:spcPct val="90000"/>
              </a:lnSpc>
              <a:defRPr sz="5000">
                <a:solidFill>
                  <a:srgbClr val="274C6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71133" y="2492376"/>
            <a:ext cx="8534400" cy="555625"/>
          </a:xfrm>
          <a:ln w="28575" algn="ctr"/>
          <a:effectLst>
            <a:outerShdw dist="17961" dir="2700000" algn="ctr" rotWithShape="0">
              <a:schemeClr val="bg1"/>
            </a:outerShdw>
          </a:effectLst>
        </p:spPr>
        <p:txBody>
          <a:bodyPr tIns="118800" bIns="118800" anchorCtr="1">
            <a:spAutoFit/>
          </a:bodyPr>
          <a:lstStyle>
            <a:lvl1pPr marL="0" indent="0" algn="ctr">
              <a:lnSpc>
                <a:spcPct val="130000"/>
              </a:lnSpc>
              <a:spcBef>
                <a:spcPct val="50000"/>
              </a:spcBef>
              <a:buFontTx/>
              <a:buNone/>
              <a:defRPr sz="16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ea typeface="Arial"/>
              </a:defRPr>
            </a:lvl1pPr>
          </a:lstStyle>
          <a:p>
            <a:pPr defTabSz="457200" latinLnBrk="0"/>
            <a:r>
              <a:rPr lang="fr-FR"/>
              <a:t>© 2011, SNU CSE Biointelligence Lab., http://bi.snu.ac.kr</a:t>
            </a:r>
            <a:endParaRPr lang="en-US" dirty="0"/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23084" y="5244"/>
            <a:ext cx="1295361" cy="45155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5503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3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3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22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116418" y="44451"/>
            <a:ext cx="11465983" cy="6081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ea typeface="Arial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853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26CA9-51FC-564E-93E5-96C3E7D4332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60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912284" y="616585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00813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ko-KR">
                <a:solidFill>
                  <a:srgbClr val="000000"/>
                </a:solidFill>
              </a:rPr>
              <a:t>© 2011, SNU CSE Biointelligence Lab., http://bi.snu.ac.kr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6950A-7895-BA48-B229-0C34631DDC2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612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266825"/>
            <a:ext cx="10363200" cy="1809750"/>
          </a:xfrm>
          <a:prstGeom prst="roundRect">
            <a:avLst/>
          </a:prstGeom>
          <a:solidFill>
            <a:schemeClr val="tx2">
              <a:lumMod val="50000"/>
              <a:alpha val="82000"/>
            </a:schemeClr>
          </a:solidFill>
        </p:spPr>
        <p:txBody>
          <a:bodyPr anchor="ctr"/>
          <a:lstStyle>
            <a:lvl1pPr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318000"/>
            <a:ext cx="8534400" cy="13208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1210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83008" y="2750589"/>
            <a:ext cx="7580289" cy="6582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 lIns="252000" rIns="180000" anchor="ctr">
            <a:normAutofit/>
          </a:bodyPr>
          <a:lstStyle>
            <a:lvl1pPr algn="l">
              <a:defRPr lang="ko-KR" altLang="en-US" sz="2400" b="1" kern="1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753456" y="2739430"/>
            <a:ext cx="1172632" cy="66936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80000" rIns="180000" anchor="ctr"/>
          <a:lstStyle>
            <a:lvl1pPr marL="0" indent="0" algn="ctr">
              <a:buNone/>
              <a:defRPr lang="ko-KR" altLang="en-US" sz="2800" b="1" kern="12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08398020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맑은 고딕" pitchFamily="50" charset="-127"/>
              <a:buChar char="•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2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382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1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81355" y="2121432"/>
            <a:ext cx="11626524" cy="4414666"/>
          </a:xfrm>
          <a:prstGeom prst="roundRect">
            <a:avLst>
              <a:gd name="adj" fmla="val 3099"/>
            </a:avLst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/>
          <a:p>
            <a:pPr marL="180975" indent="-180975" fontAlgn="base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kumimoji="1" lang="ko-KR" altLang="en-US" sz="1200" b="1" dirty="0" err="1">
              <a:solidFill>
                <a:srgbClr val="1F497D">
                  <a:lumMod val="50000"/>
                </a:srgb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53516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2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6187755" y="2326201"/>
            <a:ext cx="572012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73575" y="2074151"/>
            <a:ext cx="5347939" cy="410400"/>
          </a:xfrm>
          <a:prstGeom prst="roundRect">
            <a:avLst>
              <a:gd name="adj" fmla="val 23630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4" y="2324098"/>
            <a:ext cx="5720861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6" y="2074153"/>
            <a:ext cx="5392616" cy="409575"/>
          </a:xfrm>
          <a:prstGeom prst="roundRect">
            <a:avLst>
              <a:gd name="adj" fmla="val 23644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5553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514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 (3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3200" y="727051"/>
            <a:ext cx="11808000" cy="1260000"/>
          </a:xfrm>
          <a:prstGeom prst="rect">
            <a:avLst/>
          </a:prstGeom>
        </p:spPr>
        <p:txBody>
          <a:bodyPr lIns="36000" tIns="36000" rIns="36000" bIns="36000"/>
          <a:lstStyle>
            <a:lvl1pPr marL="342900" indent="-342900" latinLnBrk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l"/>
              <a:defRPr kumimoji="1" lang="ko-KR" altLang="en-US" sz="1800" b="1" kern="1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5738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96938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 kumimoji="1" lang="ko-KR" altLang="en-US" sz="16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400" indent="-228600" latinLnBrk="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 kumimoji="1" lang="ko-KR" altLang="en-US" sz="1400" b="0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>
              <a:buNone/>
              <a:defRPr kumimoji="1" lang="ko-KR" altLang="en-US" sz="2800" b="1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212925" y="2314575"/>
            <a:ext cx="3766153" cy="4212000"/>
          </a:xfrm>
          <a:prstGeom prst="roundRect">
            <a:avLst>
              <a:gd name="adj" fmla="val 394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95250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4388405" y="2074151"/>
            <a:ext cx="3411692" cy="410400"/>
          </a:xfrm>
          <a:prstGeom prst="roundRect">
            <a:avLst>
              <a:gd name="adj" fmla="val 25951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4"/>
          </p:nvPr>
        </p:nvSpPr>
        <p:spPr>
          <a:xfrm>
            <a:off x="281356" y="2312466"/>
            <a:ext cx="3766153" cy="4212000"/>
          </a:xfrm>
          <a:prstGeom prst="roundRect">
            <a:avLst>
              <a:gd name="adj" fmla="val 3716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>
                <a:solidFill>
                  <a:schemeClr val="tx2">
                    <a:lumMod val="50000"/>
                  </a:schemeClr>
                </a:solidFill>
              </a:defRPr>
            </a:lvl1pPr>
            <a:lvl2pPr marL="271463" indent="-85725">
              <a:spcBef>
                <a:spcPts val="300"/>
              </a:spcBef>
              <a:buFont typeface="Arial" panose="020B0604020202020204" pitchFamily="34" charset="0"/>
              <a:buChar char="-"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445477" y="2074153"/>
            <a:ext cx="3411416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ctr">
              <a:buNone/>
              <a:defRPr lang="ko-KR" altLang="en-US" sz="18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ko-KR" altLang="en-US" dirty="0"/>
              <a:t>소주제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6"/>
          </p:nvPr>
        </p:nvSpPr>
        <p:spPr>
          <a:xfrm>
            <a:off x="8155470" y="2312466"/>
            <a:ext cx="3763969" cy="4212000"/>
          </a:xfrm>
          <a:prstGeom prst="roundRect">
            <a:avLst>
              <a:gd name="adj" fmla="val 4209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txBody>
          <a:bodyPr tIns="180000"/>
          <a:lstStyle>
            <a:lvl1pPr marL="180975" indent="-180975">
              <a:spcBef>
                <a:spcPts val="12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200" b="1"/>
            </a:lvl1pPr>
            <a:lvl2pPr marL="266700" indent="-85725">
              <a:spcBef>
                <a:spcPts val="300"/>
              </a:spcBef>
              <a:buFont typeface="Arial" panose="020B0604020202020204" pitchFamily="34" charset="0"/>
              <a:buChar char="-"/>
              <a:tabLst/>
              <a:defRPr sz="1000"/>
            </a:lvl2pPr>
            <a:lvl3pPr marL="541338" indent="-180975">
              <a:spcBef>
                <a:spcPts val="300"/>
              </a:spcBef>
              <a:buFont typeface="Wingdings" panose="05000000000000000000" pitchFamily="2" charset="2"/>
              <a:buChar char="Ø"/>
              <a:defRPr sz="9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8331609" y="2074152"/>
            <a:ext cx="3411692" cy="409575"/>
          </a:xfrm>
          <a:prstGeom prst="roundRect">
            <a:avLst>
              <a:gd name="adj" fmla="val 28295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소주제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51892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 b="92023"/>
          <a:stretch/>
        </p:blipFill>
        <p:spPr>
          <a:xfrm>
            <a:off x="0" y="0"/>
            <a:ext cx="12192000" cy="5926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49600" y="44144"/>
            <a:ext cx="10972800" cy="510036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400" b="1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453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7278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85" y="96846"/>
            <a:ext cx="11539416" cy="49053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V="1">
            <a:off x="0" y="1"/>
            <a:ext cx="12192000" cy="6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38636" y="6574258"/>
            <a:ext cx="172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497848-2C08-4F0B-94E8-BA68C2479B37}" type="slidenum">
              <a:rPr kumimoji="1" lang="en-US" altLang="ko-KR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kumimoji="1" lang="en-US" altLang="ko-KR" sz="1200" dirty="0">
                <a:solidFill>
                  <a:prstClr val="black"/>
                </a:solidFill>
              </a:rPr>
              <a:t>/713</a:t>
            </a:r>
            <a:endParaRPr kumimoji="1"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56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35363" y="799642"/>
            <a:ext cx="11617291" cy="1189496"/>
          </a:xfrm>
          <a:prstGeom prst="rect">
            <a:avLst/>
          </a:prstGeom>
        </p:spPr>
        <p:txBody>
          <a:bodyPr tIns="0">
            <a:noAutofit/>
          </a:bodyPr>
          <a:lstStyle>
            <a:lvl1pPr marL="266700" marR="0" indent="-26670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Clr>
                <a:srgbClr val="002060"/>
              </a:buClr>
              <a:buSzPct val="100000"/>
              <a:buFont typeface="Wingdings" pitchFamily="2" charset="2"/>
              <a:buBlip>
                <a:blip r:embed="rId2"/>
              </a:buBlip>
              <a:tabLst>
                <a:tab pos="361950" algn="l"/>
              </a:tabLst>
              <a:defRPr sz="2000" b="1">
                <a:latin typeface="맑은 고딕" pitchFamily="50" charset="-127"/>
                <a:ea typeface="맑은 고딕" pitchFamily="50" charset="-127"/>
              </a:defRPr>
            </a:lvl1pPr>
            <a:lvl2pPr marL="4445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622300" indent="-1778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714375" indent="-15240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맑은 고딕" pitchFamily="50" charset="-127"/>
              <a:buChar char="-"/>
              <a:defRPr sz="1400">
                <a:latin typeface="맑은 고딕" pitchFamily="50" charset="-127"/>
                <a:ea typeface="맑은 고딕" pitchFamily="50" charset="-127"/>
              </a:defRPr>
            </a:lvl4pPr>
            <a:lvl5pPr marL="898525" indent="-144463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marL="266700" indent="-266700" eaLnBrk="0" latinLnBrk="0" hangingPunct="0">
              <a:lnSpc>
                <a:spcPct val="140000"/>
              </a:lnSpc>
              <a:buSzPct val="100000"/>
              <a:buBlip>
                <a:blip r:embed="rId2"/>
              </a:buBlip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첫째 수준</a:t>
            </a:r>
            <a:endParaRPr lang="en-US" altLang="ko-KR" b="1" kern="0" dirty="0">
              <a:solidFill>
                <a:srgbClr val="000000"/>
              </a:solidFill>
              <a:latin typeface="+mn-ea"/>
              <a:sym typeface="Wingdings" pitchFamily="2" charset="2"/>
            </a:endParaRP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8" y="76529"/>
            <a:ext cx="11952651" cy="432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8528"/>
            <a:ext cx="12192000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25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"/>
            <a:ext cx="10972800" cy="6889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48080"/>
            <a:ext cx="3860800" cy="309961"/>
          </a:xfrm>
          <a:prstGeom prst="rect">
            <a:avLst/>
          </a:prstGeom>
          <a:ln/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altLang="ko-KR">
                <a:solidFill>
                  <a:prstClr val="white"/>
                </a:solidFill>
              </a:rPr>
              <a:t>© 2011, SNU CSE Biointelligence Lab., http://bi.snu.ac.kr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74400" y="6572250"/>
            <a:ext cx="1117600" cy="285750"/>
          </a:xfrm>
          <a:prstGeom prst="rect">
            <a:avLst/>
          </a:prstGeom>
          <a:ln/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2BD7BC-F3DC-4EB2-A4FE-CFF88F07A537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US" altLang="ko-KR" dirty="0">
                <a:solidFill>
                  <a:prstClr val="white"/>
                </a:solidFill>
              </a:rPr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23132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72008"/>
            <a:ext cx="11856640" cy="620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654067"/>
            <a:ext cx="1219200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97428"/>
            <a:ext cx="3860800" cy="260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 altLang="ko-KR" sz="1000" b="1">
                <a:solidFill>
                  <a:prstClr val="black">
                    <a:lumMod val="50000"/>
                    <a:lumOff val="50000"/>
                  </a:prstClr>
                </a:solidFill>
              </a:rPr>
              <a:t>© 2011, SNU CSE Biointelligence Lab., http://bi.snu.ac.kr</a:t>
            </a:r>
            <a:endParaRPr lang="ko-KR" altLang="en-US" sz="1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68341" y="6636967"/>
            <a:ext cx="28448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defRPr lang="ko-KR" altLang="en-US" sz="11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3C1DCE2-4D21-44AB-9453-C8AF4ED5D6B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/20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39349" y="764724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tx1"/>
              </a:buClr>
              <a:buFont typeface="맑은 고딕" pitchFamily="50" charset="-127"/>
              <a:buChar char="□"/>
              <a:defRPr sz="2000" b="1"/>
            </a:lvl1pPr>
            <a:lvl2pPr marL="742950" indent="-285750">
              <a:buFont typeface="Wingdings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0807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 dirty="0"/>
              <a:t>© 2011, SNU CSE Biointelligence Lab., http://bi.snu.ac.kr</a:t>
            </a: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AECB7B-11DC-4528-9C77-B4AF5777871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4439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0058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5205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113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440" y="1268760"/>
            <a:ext cx="555853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68760"/>
            <a:ext cx="5634229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135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556861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0" y="1916832"/>
            <a:ext cx="5568619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012" y="1268760"/>
            <a:ext cx="564024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012" y="1916832"/>
            <a:ext cx="5640245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9304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490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1107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9702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4874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065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019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019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굴림" charset="-127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58613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45440" y="1268760"/>
            <a:ext cx="11480800" cy="504056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68525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10.jpeg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50" y="6525345"/>
            <a:ext cx="3042636" cy="332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 dirty="0"/>
              <a:t>© 2017 </a:t>
            </a:r>
            <a:r>
              <a:rPr lang="ko-KR" altLang="en-US" dirty="0"/>
              <a:t>장교수의 딥러닝 </a:t>
            </a:r>
            <a:r>
              <a:rPr lang="en-US" altLang="ko-KR" dirty="0"/>
              <a:t>Chapter 1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5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404813"/>
            <a:ext cx="11713301" cy="575827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196975"/>
            <a:ext cx="11713301" cy="51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9349" y="6525345"/>
            <a:ext cx="5568619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525345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1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"/>
            <a:ext cx="12192000" cy="64255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581400" y="1"/>
            <a:ext cx="8610600" cy="642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519" y="827903"/>
            <a:ext cx="11878963" cy="534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71601" y="16838615"/>
            <a:ext cx="107451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92281" y="63310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42F6-1FCD-4572-88D5-D52BB659042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fs6.tistory.com/image/9/tistory/2008/03/27/16/16/47eb49c8c163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2" y="6408843"/>
            <a:ext cx="425439" cy="3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en/d/d0/Korea_Advanced_Institute_of_Science_and_Technology_logo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4" y="6441746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en/c/c7/YonseiUniversityEmblem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61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6/6a/Seoul_national_university_emblem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1" y="6447011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pload.wikimedia.org/wikipedia/en/f/f8/Korea_University_Global_Emblem.pn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65" y="6448438"/>
            <a:ext cx="331631" cy="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언어과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4" y="6432220"/>
            <a:ext cx="774589" cy="31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8" y="6503828"/>
            <a:ext cx="716328" cy="244082"/>
          </a:xfrm>
          <a:prstGeom prst="rect">
            <a:avLst/>
          </a:prstGeom>
        </p:spPr>
      </p:pic>
      <p:pic>
        <p:nvPicPr>
          <p:cNvPr id="16" name="그림 12" descr="회사 CI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6474203"/>
            <a:ext cx="701172" cy="2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03" y="6467060"/>
            <a:ext cx="688363" cy="3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ea"/>
          <a:ea typeface="+mj-ea"/>
          <a:cs typeface="한컴바탕" panose="02030600000101010101" pitchFamily="18" charset="2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74638"/>
            <a:ext cx="12192000" cy="6334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31637" y="6356351"/>
            <a:ext cx="6048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altLang="ko-KR">
                <a:solidFill>
                  <a:prstClr val="black"/>
                </a:solidFill>
              </a:rPr>
              <a:t>© 2011, SNU CSE Biointelligence Lab., http://bi.snu.ac.kr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648395" y="6356351"/>
            <a:ext cx="1934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0469AA6-3968-4A62-9305-EE302E4B181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v"/>
        <a:defRPr sz="2600" b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altLang="ko-KR">
                <a:solidFill>
                  <a:prstClr val="black">
                    <a:tint val="75000"/>
                  </a:prstClr>
                </a:solidFill>
              </a:rPr>
              <a:t>© 2011, SNU CSE Biointelligence Lab., http://bi.snu.ac.kr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3" descr="01_main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0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" y="4"/>
            <a:ext cx="8556273" cy="7143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74499" y="4"/>
            <a:ext cx="355372" cy="714375"/>
          </a:xfrm>
          <a:prstGeom prst="rect">
            <a:avLst/>
          </a:prstGeom>
          <a:solidFill>
            <a:srgbClr val="1F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8095" y="4"/>
            <a:ext cx="164019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30338" y="4"/>
            <a:ext cx="902100" cy="714375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29142" y="649482"/>
            <a:ext cx="2711541" cy="64896"/>
          </a:xfrm>
          <a:prstGeom prst="rect">
            <a:avLst/>
          </a:prstGeom>
          <a:solidFill>
            <a:srgbClr val="BC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97" y="214281"/>
            <a:ext cx="1877743" cy="2228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12605" y="65019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8CAA6-A75E-4364-ADDA-B3C6558AEB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56" descr="#14-바닥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214688"/>
            <a:ext cx="12192000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4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8988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16417" y="44450"/>
            <a:ext cx="10972800" cy="5794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08050"/>
            <a:ext cx="11055349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5353051" y="6572250"/>
            <a:ext cx="1488016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- </a:t>
            </a:r>
            <a:fld id="{8C4D63D7-0C48-3D48-8BA7-A551C90D93EE}" type="slidenum">
              <a:rPr lang="en-US" altLang="ko-KR" sz="1000" smtClean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pPr algn="ctr"/>
              <a:t>‹#›</a:t>
            </a:fld>
            <a:r>
              <a:rPr lang="en-US" altLang="ko-KR" sz="1000" dirty="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rPr>
              <a:t> -</a:t>
            </a:r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4542" r="65129" b="78789"/>
          <a:stretch>
            <a:fillRect/>
          </a:stretch>
        </p:blipFill>
        <p:spPr bwMode="auto">
          <a:xfrm>
            <a:off x="10608733" y="6524626"/>
            <a:ext cx="16002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7" t="19347" r="-12105" b="32160"/>
          <a:stretch/>
        </p:blipFill>
        <p:spPr>
          <a:xfrm>
            <a:off x="13549" y="6478786"/>
            <a:ext cx="1029545" cy="3588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9146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</p:sldLayoutIdLst>
  <p:hf hdr="0" ftr="0" dt="0"/>
  <p:txStyles>
    <p:titleStyle>
      <a:lvl1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HY헤드라인M" charset="0"/>
        </a:defRPr>
      </a:lvl1pPr>
      <a:lvl2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2pPr>
      <a:lvl3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3pPr>
      <a:lvl4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4pPr>
      <a:lvl5pPr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  <a:cs typeface="HY헤드라인M" charset="0"/>
        </a:defRPr>
      </a:lvl5pPr>
      <a:lvl6pPr marL="4572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50000"/>
        </a:spcBef>
        <a:spcAft>
          <a:spcPct val="0"/>
        </a:spcAft>
        <a:defRPr kumimoji="1" sz="32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Blip>
          <a:blip r:embed="rId12"/>
        </a:buBlip>
        <a:defRPr kumimoji="1" sz="2400">
          <a:solidFill>
            <a:schemeClr val="tx1"/>
          </a:solidFill>
          <a:latin typeface="+mn-lt"/>
          <a:ea typeface="Arial"/>
          <a:cs typeface="Arial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Arial"/>
          <a:cs typeface="Arial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Arial"/>
          <a:cs typeface="Arial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Arial"/>
          <a:cs typeface="Arial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Arial"/>
          <a:cs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6"/>
          <p:cNvSpPr>
            <a:spLocks noChangeArrowheads="1"/>
          </p:cNvSpPr>
          <p:nvPr/>
        </p:nvSpPr>
        <p:spPr bwMode="black">
          <a:xfrm>
            <a:off x="4079775" y="6483426"/>
            <a:ext cx="3127229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7355" tIns="33677" rIns="67355" bIns="33677">
            <a:spAutoFit/>
          </a:bodyPr>
          <a:lstStyle/>
          <a:p>
            <a:pPr defTabSz="67310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© 20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14</a:t>
            </a:r>
            <a:r>
              <a:rPr lang="en-US" altLang="en-US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Software</a:t>
            </a:r>
            <a:r>
              <a:rPr lang="en-US" altLang="ko-KR" sz="1100" b="1" dirty="0">
                <a:solidFill>
                  <a:prstClr val="white">
                    <a:lumMod val="65000"/>
                  </a:prstClr>
                </a:solidFill>
                <a:cs typeface="Arial" charset="0"/>
              </a:rPr>
              <a:t> Research Center, Samsung</a:t>
            </a:r>
            <a:endParaRPr lang="en-US" altLang="en-US" sz="1100" b="1" dirty="0">
              <a:solidFill>
                <a:prstClr val="white">
                  <a:lumMod val="65000"/>
                </a:prstClr>
              </a:solidFill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113063" y="6602071"/>
            <a:ext cx="1002740" cy="23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7355" tIns="33677" rIns="67355" bIns="33677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2E963571-07F4-403C-B728-654AA7503A0C}" type="slidenum">
              <a:rPr lang="ko-KR" altLang="en-US" sz="1100" b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99065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7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360" y="152400"/>
            <a:ext cx="11493925" cy="97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5440" y="1268760"/>
            <a:ext cx="11480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 dirty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7328" y="6597352"/>
            <a:ext cx="5376597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r>
              <a:rPr lang="fr-FR" altLang="ko-KR"/>
              <a:t>© 2011, SNU CSE Biointelligence Lab., http://bi.snu.ac.kr</a:t>
            </a:r>
            <a:endParaRPr lang="ko-KR" alt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8608" y="6597352"/>
            <a:ext cx="576064" cy="24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  <a:ea typeface="굴림" charset="-127"/>
              </a:defRPr>
            </a:lvl1pPr>
          </a:lstStyle>
          <a:p>
            <a:fld id="{85BBBD48-A18E-4695-BBC3-BCB8F52B8F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>
    <p:fade/>
  </p:transition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+mn-lt"/>
          <a:ea typeface="ＭＳ Ｐゴシック" pitchFamily="-110" charset="-128"/>
          <a:cs typeface="Euphemia UCA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40404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110" charset="0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808000"/>
        </a:buClr>
        <a:buSzPct val="70000"/>
        <a:buFont typeface="Wingdings" charset="2"/>
        <a:buChar char="n"/>
        <a:defRPr sz="2800">
          <a:solidFill>
            <a:srgbClr val="00808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n"/>
        <a:defRPr sz="2400">
          <a:solidFill>
            <a:srgbClr val="4D4D4D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99CC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tensorboard.html?highlight=tensorboard" TargetMode="External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749649"/>
            <a:ext cx="10763250" cy="2679351"/>
          </a:xfrm>
        </p:spPr>
        <p:txBody>
          <a:bodyPr>
            <a:noAutofit/>
          </a:bodyPr>
          <a:lstStyle/>
          <a:p>
            <a:pPr lvl="0">
              <a:lnSpc>
                <a:spcPct val="105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4576A3"/>
                </a:solidFill>
                <a:ea typeface="ＭＳ Ｐゴシック" pitchFamily="34" charset="-128"/>
              </a:rPr>
              <a:t>Lab 6: Optimizers &amp; Visualization tools</a:t>
            </a:r>
            <a:br>
              <a:rPr lang="ko-KR" altLang="en-US" dirty="0">
                <a:solidFill>
                  <a:srgbClr val="4576A3"/>
                </a:solidFill>
                <a:ea typeface="ＭＳ Ｐゴシック" pitchFamily="34" charset="-128"/>
              </a:rPr>
            </a:br>
            <a:br>
              <a:rPr lang="en-US" altLang="ko-KR" sz="2400" dirty="0">
                <a:solidFill>
                  <a:srgbClr val="4576A3"/>
                </a:solidFill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&lt;</a:t>
            </a:r>
            <a:r>
              <a:rPr lang="ko-KR" altLang="en-US" sz="2400" dirty="0">
                <a:ea typeface="ＭＳ Ｐゴシック" pitchFamily="34" charset="-128"/>
              </a:rPr>
              <a:t>삼성 </a:t>
            </a:r>
            <a:r>
              <a:rPr lang="en-US" altLang="ko-KR" sz="2400" dirty="0">
                <a:ea typeface="ＭＳ Ｐゴシック" pitchFamily="34" charset="-128"/>
              </a:rPr>
              <a:t>AI</a:t>
            </a:r>
            <a:r>
              <a:rPr lang="ko-KR" altLang="en-US" sz="2400" dirty="0">
                <a:ea typeface="ＭＳ Ｐゴシック" pitchFamily="34" charset="-128"/>
              </a:rPr>
              <a:t>전문가 교육과정</a:t>
            </a:r>
            <a:r>
              <a:rPr lang="en-US" altLang="ko-KR" sz="2400" dirty="0">
                <a:ea typeface="ＭＳ Ｐゴシック" pitchFamily="34" charset="-128"/>
              </a:rPr>
              <a:t>&gt; </a:t>
            </a:r>
            <a:r>
              <a:rPr lang="ko-KR" altLang="en-US" sz="2400" dirty="0">
                <a:ea typeface="ＭＳ Ｐゴシック" pitchFamily="34" charset="-128"/>
              </a:rPr>
              <a:t>실습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서울대학교 </a:t>
            </a:r>
            <a:r>
              <a:rPr lang="ko-KR" altLang="en-US" sz="2400" dirty="0" err="1">
                <a:ea typeface="ＭＳ Ｐゴシック" pitchFamily="34" charset="-128"/>
              </a:rPr>
              <a:t>바이오지능</a:t>
            </a:r>
            <a:r>
              <a:rPr lang="ko-KR" altLang="en-US" sz="2400" dirty="0">
                <a:ea typeface="ＭＳ Ｐゴシック" pitchFamily="34" charset="-128"/>
              </a:rPr>
              <a:t> 연구실</a:t>
            </a:r>
            <a:r>
              <a:rPr lang="en-US" altLang="ko-KR" sz="2400" dirty="0">
                <a:ea typeface="ＭＳ Ｐゴシック" pitchFamily="34" charset="-128"/>
              </a:rPr>
              <a:t> (</a:t>
            </a:r>
            <a:r>
              <a:rPr lang="ko-KR" altLang="en-US" sz="2400" dirty="0" err="1">
                <a:ea typeface="ＭＳ Ｐゴシック" pitchFamily="34" charset="-128"/>
              </a:rPr>
              <a:t>장병탁</a:t>
            </a:r>
            <a:r>
              <a:rPr lang="ko-KR" altLang="en-US" sz="2400" dirty="0">
                <a:ea typeface="ＭＳ Ｐゴシック" pitchFamily="34" charset="-128"/>
              </a:rPr>
              <a:t> 교수</a:t>
            </a:r>
            <a:r>
              <a:rPr lang="en-US" altLang="ko-KR" sz="2400" dirty="0">
                <a:ea typeface="ＭＳ Ｐゴシック" pitchFamily="34" charset="-128"/>
              </a:rPr>
              <a:t>)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ko-KR" altLang="en-US" sz="2400" dirty="0">
                <a:ea typeface="ＭＳ Ｐゴシック" pitchFamily="34" charset="-128"/>
              </a:rPr>
              <a:t>최원석</a:t>
            </a:r>
            <a:r>
              <a:rPr lang="en-US" altLang="ko-KR" sz="2400" dirty="0">
                <a:ea typeface="ＭＳ Ｐゴシック" pitchFamily="34" charset="-128"/>
              </a:rPr>
              <a:t>, </a:t>
            </a:r>
            <a:r>
              <a:rPr lang="ko-KR" altLang="en-US" sz="2400" dirty="0">
                <a:ea typeface="ＭＳ Ｐゴシック" pitchFamily="34" charset="-128"/>
              </a:rPr>
              <a:t>김윤성</a:t>
            </a:r>
            <a:br>
              <a:rPr lang="en-US" altLang="ko-KR" sz="2400" dirty="0">
                <a:ea typeface="ＭＳ Ｐゴシック" pitchFamily="34" charset="-128"/>
              </a:rPr>
            </a:br>
            <a:r>
              <a:rPr lang="en-US" altLang="ko-KR" sz="2400" dirty="0">
                <a:ea typeface="ＭＳ Ｐゴシック" pitchFamily="34" charset="-128"/>
              </a:rPr>
              <a:t>2022.06.09</a:t>
            </a:r>
            <a:endParaRPr lang="en-US" altLang="ko-KR" sz="3600" dirty="0">
              <a:ea typeface="ＭＳ Ｐゴシック" pitchFamily="34" charset="-128"/>
            </a:endParaRPr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895600" y="3645503"/>
            <a:ext cx="6400800" cy="2754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2300" dirty="0" err="1">
                <a:solidFill>
                  <a:schemeClr val="tx1"/>
                </a:solidFill>
              </a:rPr>
              <a:t>Biointelligence</a:t>
            </a:r>
            <a:r>
              <a:rPr lang="en-US" altLang="ko-KR" sz="2300" dirty="0">
                <a:solidFill>
                  <a:schemeClr val="tx1"/>
                </a:solidFill>
              </a:rPr>
              <a:t> Laboratory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Dept. of Computer Science and Engineering</a:t>
            </a:r>
          </a:p>
          <a:p>
            <a:pPr>
              <a:lnSpc>
                <a:spcPct val="110000"/>
              </a:lnSpc>
            </a:pPr>
            <a:r>
              <a:rPr lang="en-US" altLang="ko-KR" sz="2300" dirty="0">
                <a:solidFill>
                  <a:schemeClr val="tx1"/>
                </a:solidFill>
              </a:rPr>
              <a:t>Seoul National University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0" y="5185274"/>
            <a:ext cx="899603" cy="92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38" y="5365632"/>
            <a:ext cx="940461" cy="7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49418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SGD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37298-AF00-4FF8-BC35-354AEE84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396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Stochastic Gradient Descent</a:t>
            </a:r>
          </a:p>
          <a:p>
            <a:pPr lvl="1"/>
            <a:r>
              <a:rPr lang="en-US" altLang="ko-KR" dirty="0"/>
              <a:t>Mini-batch Learning</a:t>
            </a:r>
          </a:p>
          <a:p>
            <a:pPr lvl="1"/>
            <a:r>
              <a:rPr lang="en-US" altLang="ko-KR" dirty="0"/>
              <a:t>Gradient descent</a:t>
            </a:r>
            <a:r>
              <a:rPr lang="ko-KR" altLang="en-US" dirty="0"/>
              <a:t>와 과정은 동일하나 </a:t>
            </a:r>
            <a:r>
              <a:rPr lang="en-US" altLang="ko-KR" dirty="0"/>
              <a:t>sampling</a:t>
            </a:r>
            <a:r>
              <a:rPr lang="ko-KR" altLang="en-US" dirty="0"/>
              <a:t>으로 인해 더 좋은 성능</a:t>
            </a:r>
            <a:endParaRPr lang="en-US" altLang="ko-KR" dirty="0"/>
          </a:p>
          <a:p>
            <a:pPr lvl="1"/>
            <a:r>
              <a:rPr lang="ko-KR" altLang="en-US" dirty="0"/>
              <a:t>화살표 하나 </a:t>
            </a:r>
            <a:r>
              <a:rPr lang="en-US" altLang="ko-KR" dirty="0"/>
              <a:t>: </a:t>
            </a:r>
            <a:r>
              <a:rPr lang="ko-KR" altLang="en-US" dirty="0"/>
              <a:t>한번의 학습</a:t>
            </a:r>
            <a:r>
              <a:rPr lang="en-US" altLang="ko-KR" dirty="0"/>
              <a:t>, SGD</a:t>
            </a:r>
            <a:r>
              <a:rPr lang="ko-KR" altLang="en-US" dirty="0"/>
              <a:t>의 경우 </a:t>
            </a:r>
            <a:r>
              <a:rPr lang="en-US" altLang="ko-KR" dirty="0"/>
              <a:t>1epoch</a:t>
            </a:r>
            <a:r>
              <a:rPr lang="ko-KR" altLang="en-US" dirty="0"/>
              <a:t>이 수 회의 </a:t>
            </a:r>
            <a:r>
              <a:rPr lang="en-US" altLang="ko-KR" dirty="0"/>
              <a:t>batch (GD</a:t>
            </a:r>
            <a:r>
              <a:rPr lang="ko-KR" altLang="en-US" dirty="0"/>
              <a:t>는 </a:t>
            </a:r>
            <a:r>
              <a:rPr lang="en-US" altLang="ko-KR" dirty="0"/>
              <a:t>1 batch)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31F903-F206-4D96-8E35-9B304D17E8DB}"/>
              </a:ext>
            </a:extLst>
          </p:cNvPr>
          <p:cNvGrpSpPr/>
          <p:nvPr/>
        </p:nvGrpSpPr>
        <p:grpSpPr>
          <a:xfrm>
            <a:off x="2194498" y="3693815"/>
            <a:ext cx="7803001" cy="2687334"/>
            <a:chOff x="670499" y="2085333"/>
            <a:chExt cx="7803001" cy="26873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A31BEB-7016-48F3-A43D-A7F6FFD7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499" y="2085333"/>
              <a:ext cx="7803001" cy="2687334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8093A47-215B-4644-8612-BB5884E628EF}"/>
                </a:ext>
              </a:extLst>
            </p:cNvPr>
            <p:cNvCxnSpPr/>
            <p:nvPr/>
          </p:nvCxnSpPr>
          <p:spPr>
            <a:xfrm>
              <a:off x="2627784" y="4365104"/>
              <a:ext cx="11521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11165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AdaGrad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37298-AF00-4FF8-BC35-354AEE84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90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Ada</a:t>
            </a:r>
            <a:r>
              <a:rPr lang="en-US" altLang="ko-KR" dirty="0"/>
              <a:t>ptive </a:t>
            </a:r>
            <a:r>
              <a:rPr lang="en-US" altLang="ko-KR" dirty="0">
                <a:solidFill>
                  <a:srgbClr val="FF0000"/>
                </a:solidFill>
              </a:rPr>
              <a:t>Grad</a:t>
            </a:r>
            <a:r>
              <a:rPr lang="en-US" altLang="ko-KR" dirty="0"/>
              <a:t>ient~</a:t>
            </a:r>
          </a:p>
          <a:p>
            <a:pPr lvl="1"/>
            <a:r>
              <a:rPr lang="en-US" altLang="ko-KR" dirty="0"/>
              <a:t>Rare</a:t>
            </a:r>
            <a:r>
              <a:rPr lang="ko-KR" altLang="en-US" dirty="0"/>
              <a:t>한 정보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에 대해서 더 많은 가중치를</a:t>
            </a:r>
            <a:r>
              <a:rPr lang="en-US" altLang="ko-KR" dirty="0"/>
              <a:t>, common</a:t>
            </a:r>
            <a:r>
              <a:rPr lang="ko-KR" altLang="en-US" dirty="0"/>
              <a:t>한 정보에 대해서 더 적은 가중치를 할당하여 </a:t>
            </a:r>
            <a:r>
              <a:rPr lang="en-US" altLang="ko-KR" dirty="0"/>
              <a:t>gradient</a:t>
            </a:r>
            <a:r>
              <a:rPr lang="ko-KR" altLang="en-US" dirty="0"/>
              <a:t>에 적용</a:t>
            </a:r>
            <a:endParaRPr lang="en-US" altLang="ko-KR" dirty="0"/>
          </a:p>
          <a:p>
            <a:pPr lvl="1"/>
            <a:r>
              <a:rPr lang="ko-KR" altLang="en-US" dirty="0"/>
              <a:t>데이터에 대해서 </a:t>
            </a:r>
            <a:r>
              <a:rPr lang="en-US" altLang="ko-KR" dirty="0"/>
              <a:t>Adaptive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13660A-FB04-431E-995E-4C7F7DA780E9}"/>
              </a:ext>
            </a:extLst>
          </p:cNvPr>
          <p:cNvGrpSpPr/>
          <p:nvPr/>
        </p:nvGrpSpPr>
        <p:grpSpPr>
          <a:xfrm>
            <a:off x="2783631" y="3295110"/>
            <a:ext cx="6624738" cy="3384072"/>
            <a:chOff x="1259631" y="2781543"/>
            <a:chExt cx="6624738" cy="33840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5D2994F-8061-46C1-AA26-F12A612F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1" y="2781543"/>
              <a:ext cx="6624738" cy="3384072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279F653-7334-4EA7-B134-8747B939C2F8}"/>
                </a:ext>
              </a:extLst>
            </p:cNvPr>
            <p:cNvCxnSpPr/>
            <p:nvPr/>
          </p:nvCxnSpPr>
          <p:spPr>
            <a:xfrm>
              <a:off x="4097617" y="5131791"/>
              <a:ext cx="12241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9298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AdaDelta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37298-AF00-4FF8-BC35-354AEE84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Ada+Delta</a:t>
            </a:r>
            <a:endParaRPr lang="en-US" altLang="ko-KR" dirty="0"/>
          </a:p>
          <a:p>
            <a:pPr lvl="1"/>
            <a:r>
              <a:rPr lang="ko-KR" altLang="en-US" dirty="0"/>
              <a:t>다른 모델들이 </a:t>
            </a:r>
            <a:r>
              <a:rPr lang="en-US" altLang="ko-KR" dirty="0"/>
              <a:t>first-order optimization(gradient)</a:t>
            </a:r>
            <a:r>
              <a:rPr lang="ko-KR" altLang="en-US" dirty="0"/>
              <a:t>를 활용할 때</a:t>
            </a:r>
            <a:r>
              <a:rPr lang="en-US" altLang="ko-KR" dirty="0"/>
              <a:t>, </a:t>
            </a:r>
            <a:r>
              <a:rPr lang="en-US" altLang="ko-KR" dirty="0" err="1"/>
              <a:t>AdaDelta</a:t>
            </a:r>
            <a:r>
              <a:rPr lang="ko-KR" altLang="en-US" dirty="0"/>
              <a:t>는 </a:t>
            </a:r>
            <a:r>
              <a:rPr lang="en-US" altLang="ko-KR" dirty="0"/>
              <a:t>second-order</a:t>
            </a:r>
            <a:r>
              <a:rPr lang="ko-KR" altLang="en-US" dirty="0"/>
              <a:t>까지 확인하여 </a:t>
            </a:r>
            <a:r>
              <a:rPr lang="en-US" altLang="ko-KR" dirty="0"/>
              <a:t>optimization </a:t>
            </a:r>
            <a:r>
              <a:rPr lang="ko-KR" altLang="en-US" dirty="0"/>
              <a:t>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17231D-5A81-4A7D-AAFC-5241A4B2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85" y="2588859"/>
            <a:ext cx="3543300" cy="866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7062F9-D894-45B3-BB49-9CC1EFA0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40" y="2579334"/>
            <a:ext cx="2952750" cy="8763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503A788-F99B-4EB0-93CA-E6F47F4BD632}"/>
              </a:ext>
            </a:extLst>
          </p:cNvPr>
          <p:cNvGrpSpPr/>
          <p:nvPr/>
        </p:nvGrpSpPr>
        <p:grpSpPr>
          <a:xfrm>
            <a:off x="3286125" y="3528659"/>
            <a:ext cx="5619750" cy="2990850"/>
            <a:chOff x="1762125" y="3390478"/>
            <a:chExt cx="5619750" cy="29908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636F909-2F7B-4BE6-AD9E-8D4A0C5B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2125" y="3390478"/>
              <a:ext cx="5619750" cy="2990850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C684EEC-7E5A-45F9-AD46-21D1689968F0}"/>
                </a:ext>
              </a:extLst>
            </p:cNvPr>
            <p:cNvCxnSpPr/>
            <p:nvPr/>
          </p:nvCxnSpPr>
          <p:spPr>
            <a:xfrm>
              <a:off x="4211960" y="5229200"/>
              <a:ext cx="280831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5E8D8B8-3D04-4D4C-89A5-BEAD549B0FF8}"/>
                </a:ext>
              </a:extLst>
            </p:cNvPr>
            <p:cNvCxnSpPr/>
            <p:nvPr/>
          </p:nvCxnSpPr>
          <p:spPr>
            <a:xfrm>
              <a:off x="4138389" y="5805264"/>
              <a:ext cx="316991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96705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RMSProp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EE37298-AF00-4FF8-BC35-354AEE848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6238"/>
                <a:ext cx="10515600" cy="484531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AdaGrad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+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exponential moving avg.</a:t>
                </a:r>
              </a:p>
              <a:p>
                <a:pPr lvl="1"/>
                <a:r>
                  <a:rPr lang="en-US" altLang="ko-KR" dirty="0" err="1"/>
                  <a:t>AdaGrad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무한히 커지는 것을 방지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Exponential moving average</a:t>
                </a:r>
                <a:r>
                  <a:rPr lang="ko-KR" altLang="en-US" dirty="0"/>
                  <a:t>를 활용하여 </a:t>
                </a:r>
                <a:r>
                  <a:rPr lang="en-US" altLang="ko-KR" dirty="0"/>
                  <a:t>convex</a:t>
                </a:r>
                <a:r>
                  <a:rPr lang="ko-KR" altLang="en-US" dirty="0"/>
                  <a:t>한 부분에 대해 더 빠르게 학습을 진행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초반 학습의 정도가 빠르다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EE37298-AF00-4FF8-BC35-354AEE848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6238"/>
                <a:ext cx="10515600" cy="4845313"/>
              </a:xfrm>
              <a:blipFill>
                <a:blip r:embed="rId2"/>
                <a:stretch>
                  <a:fillRect l="-522" t="-1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1CAEB31E-2D46-4851-9E97-98AFFEFF7C58}"/>
              </a:ext>
            </a:extLst>
          </p:cNvPr>
          <p:cNvGrpSpPr/>
          <p:nvPr/>
        </p:nvGrpSpPr>
        <p:grpSpPr>
          <a:xfrm>
            <a:off x="2855640" y="3438083"/>
            <a:ext cx="6480720" cy="3366650"/>
            <a:chOff x="1331640" y="3140968"/>
            <a:chExt cx="6480720" cy="33666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600CCBA-10CF-4B45-B529-2FF3FC700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40" y="3140968"/>
              <a:ext cx="6480720" cy="3366650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C737099-A936-475D-9300-0801D0C19303}"/>
                </a:ext>
              </a:extLst>
            </p:cNvPr>
            <p:cNvCxnSpPr/>
            <p:nvPr/>
          </p:nvCxnSpPr>
          <p:spPr>
            <a:xfrm>
              <a:off x="4139952" y="5733256"/>
              <a:ext cx="18002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5049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37298-AF00-4FF8-BC35-354AEE84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76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RMSProp</a:t>
            </a:r>
            <a:r>
              <a:rPr lang="en-US" altLang="ko-KR" dirty="0"/>
              <a:t> + momentum</a:t>
            </a:r>
          </a:p>
          <a:p>
            <a:pPr lvl="1"/>
            <a:r>
              <a:rPr lang="en-US" altLang="ko-KR" dirty="0"/>
              <a:t>Momentum : </a:t>
            </a:r>
            <a:r>
              <a:rPr lang="ko-KR" altLang="en-US" dirty="0"/>
              <a:t>학습 방향의 관성</a:t>
            </a:r>
            <a:r>
              <a:rPr lang="en-US" altLang="ko-KR" dirty="0"/>
              <a:t>(</a:t>
            </a:r>
            <a:r>
              <a:rPr lang="ko-KR" altLang="en-US" dirty="0"/>
              <a:t>이전의 </a:t>
            </a:r>
            <a:r>
              <a:rPr lang="en-US" altLang="ko-KR" dirty="0"/>
              <a:t>gradient</a:t>
            </a:r>
            <a:r>
              <a:rPr lang="ko-KR" altLang="en-US" dirty="0"/>
              <a:t>가 반영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C57D3A-0C43-4A6C-BAD4-7D841A0D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07" y="2731370"/>
            <a:ext cx="5144022" cy="3974230"/>
          </a:xfrm>
          <a:prstGeom prst="rect">
            <a:avLst/>
          </a:prstGeom>
        </p:spPr>
      </p:pic>
      <p:pic>
        <p:nvPicPr>
          <p:cNvPr id="1026" name="Picture 2" descr="https://t1.daumcdn.net/cfile/tistory/99294C355B0CF0E814">
            <a:extLst>
              <a:ext uri="{FF2B5EF4-FFF2-40B4-BE49-F238E27FC236}">
                <a16:creationId xmlns:a16="http://schemas.microsoft.com/office/drawing/2014/main" id="{C37B5D2B-1757-4DF8-930E-F868DD703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38" y="3460509"/>
            <a:ext cx="5343155" cy="25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418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r>
              <a:rPr lang="ko-KR" altLang="en-US" dirty="0"/>
              <a:t> </a:t>
            </a:r>
            <a:r>
              <a:rPr lang="ko-KR" altLang="en-US" dirty="0" err="1"/>
              <a:t>문제별</a:t>
            </a:r>
            <a:r>
              <a:rPr lang="ko-KR" altLang="en-US" dirty="0"/>
              <a:t> 성능 비교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E338AAF-8893-43DD-9D66-2EA50DA9F9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Convex</a:t>
            </a:r>
            <a:r>
              <a:rPr lang="ko-KR" altLang="en-US" dirty="0"/>
              <a:t>한 경우</a:t>
            </a:r>
            <a:endParaRPr lang="en-US" altLang="ko-KR" dirty="0"/>
          </a:p>
          <a:p>
            <a:pPr lvl="1"/>
            <a:r>
              <a:rPr lang="en-US" altLang="ko-KR" dirty="0" err="1"/>
              <a:t>RMSprop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Adaptive</a:t>
            </a:r>
            <a:r>
              <a:rPr lang="ko-KR" altLang="en-US" dirty="0"/>
              <a:t>한 </a:t>
            </a:r>
            <a:r>
              <a:rPr lang="en-US" altLang="ko-KR" dirty="0"/>
              <a:t>optimizer</a:t>
            </a:r>
            <a:r>
              <a:rPr lang="ko-KR" altLang="en-US" dirty="0"/>
              <a:t>들이 높은 성능</a:t>
            </a:r>
            <a:endParaRPr lang="en-US" altLang="ko-KR" dirty="0"/>
          </a:p>
          <a:p>
            <a:pPr lvl="1"/>
            <a:r>
              <a:rPr lang="en-US" altLang="ko-KR" dirty="0"/>
              <a:t>Momentum</a:t>
            </a:r>
            <a:r>
              <a:rPr lang="ko-KR" altLang="en-US" dirty="0"/>
              <a:t>만을 활용할 경우 학습이 잘 진행되지 않음</a:t>
            </a:r>
          </a:p>
        </p:txBody>
      </p:sp>
      <p:pic>
        <p:nvPicPr>
          <p:cNvPr id="12" name="내용 개체 틀 11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3B66DE3-CDA3-4EDD-BE6E-8D0E5EA3B9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95513"/>
            <a:ext cx="5181600" cy="40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162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r>
              <a:rPr lang="ko-KR" altLang="en-US" dirty="0"/>
              <a:t> </a:t>
            </a:r>
            <a:r>
              <a:rPr lang="ko-KR" altLang="en-US" dirty="0" err="1"/>
              <a:t>문제별</a:t>
            </a:r>
            <a:r>
              <a:rPr lang="ko-KR" altLang="en-US" dirty="0"/>
              <a:t> 성능 비교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E338AAF-8893-43DD-9D66-2EA50DA9F9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Non-Convex</a:t>
            </a:r>
            <a:r>
              <a:rPr lang="ko-KR" altLang="en-US" dirty="0"/>
              <a:t>한 경우</a:t>
            </a:r>
            <a:endParaRPr lang="en-US" altLang="ko-KR" dirty="0"/>
          </a:p>
          <a:p>
            <a:pPr lvl="1"/>
            <a:r>
              <a:rPr lang="en-US" altLang="ko-KR" dirty="0"/>
              <a:t>Saddle-point problem</a:t>
            </a:r>
          </a:p>
          <a:p>
            <a:pPr lvl="2"/>
            <a:r>
              <a:rPr lang="ko-KR" altLang="en-US" dirty="0"/>
              <a:t>생성된 지형이 안장점의 형태일때</a:t>
            </a:r>
            <a:endParaRPr lang="en-US" altLang="ko-KR" dirty="0"/>
          </a:p>
          <a:p>
            <a:pPr lvl="2"/>
            <a:r>
              <a:rPr lang="en-US" altLang="ko-KR" dirty="0"/>
              <a:t>E.g. GAN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en-US" altLang="ko-KR" dirty="0"/>
              <a:t>SGD </a:t>
            </a:r>
            <a:r>
              <a:rPr lang="ko-KR" altLang="en-US" dirty="0"/>
              <a:t>및 </a:t>
            </a:r>
            <a:r>
              <a:rPr lang="en-US" altLang="ko-KR" dirty="0"/>
              <a:t>momentum</a:t>
            </a:r>
            <a:r>
              <a:rPr lang="ko-KR" altLang="en-US" dirty="0"/>
              <a:t>으로 </a:t>
            </a:r>
            <a:r>
              <a:rPr lang="ko-KR" altLang="en-US" dirty="0" err="1"/>
              <a:t>학습시</a:t>
            </a:r>
            <a:r>
              <a:rPr lang="ko-KR" altLang="en-US" dirty="0"/>
              <a:t> 매우 비효율적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RMSProp</a:t>
            </a:r>
            <a:r>
              <a:rPr lang="ko-KR" altLang="en-US" dirty="0"/>
              <a:t>이나 </a:t>
            </a:r>
            <a:r>
              <a:rPr lang="en-US" altLang="ko-KR" dirty="0"/>
              <a:t>Adam</a:t>
            </a:r>
            <a:r>
              <a:rPr lang="ko-KR" altLang="en-US" dirty="0"/>
              <a:t>이 좋은 성능</a:t>
            </a:r>
          </a:p>
        </p:txBody>
      </p:sp>
      <p:pic>
        <p:nvPicPr>
          <p:cNvPr id="7" name="그림 6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11D13F85-B85D-456E-BEC2-CC6DECECA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14" y="1690688"/>
            <a:ext cx="3381486" cy="2617924"/>
          </a:xfrm>
          <a:prstGeom prst="rect">
            <a:avLst/>
          </a:prstGeom>
        </p:spPr>
      </p:pic>
      <p:pic>
        <p:nvPicPr>
          <p:cNvPr id="8" name="내용 개체 틀 12">
            <a:extLst>
              <a:ext uri="{FF2B5EF4-FFF2-40B4-BE49-F238E27FC236}">
                <a16:creationId xmlns:a16="http://schemas.microsoft.com/office/drawing/2014/main" id="{11F5BA57-2BDA-4F2C-AC86-7E8AB4BD3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71" y="3559039"/>
            <a:ext cx="3381486" cy="26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53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E338AAF-8893-43DD-9D66-2EA50DA9F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Naïve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</a:p>
          <a:p>
            <a:pPr lvl="1"/>
            <a:r>
              <a:rPr lang="ko-KR" altLang="en-US" dirty="0"/>
              <a:t>모두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  <a:endParaRPr lang="en-US" altLang="ko-KR" dirty="0"/>
          </a:p>
          <a:p>
            <a:pPr lvl="2"/>
            <a:r>
              <a:rPr lang="ko-KR" altLang="en-US" dirty="0"/>
              <a:t>모든 가중치의 값이 똑같이 갱신됨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정규분포로 랜덤하게 초기화</a:t>
            </a:r>
            <a:endParaRPr lang="en-US" altLang="ko-KR" dirty="0"/>
          </a:p>
          <a:p>
            <a:pPr lvl="2"/>
            <a:r>
              <a:rPr lang="en-US" altLang="ko-KR" dirty="0"/>
              <a:t>Activation - sigmoid</a:t>
            </a:r>
          </a:p>
          <a:p>
            <a:pPr lvl="2"/>
            <a:r>
              <a:rPr lang="ko-KR" altLang="en-US" dirty="0"/>
              <a:t>표준편차가 </a:t>
            </a:r>
            <a:r>
              <a:rPr lang="en-US" altLang="ko-KR" dirty="0"/>
              <a:t>1</a:t>
            </a:r>
            <a:r>
              <a:rPr lang="ko-KR" altLang="en-US" dirty="0"/>
              <a:t>일 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표준편차가 </a:t>
            </a:r>
            <a:r>
              <a:rPr lang="en-US" altLang="ko-KR" dirty="0"/>
              <a:t>0.01</a:t>
            </a:r>
            <a:r>
              <a:rPr lang="ko-KR" altLang="en-US" dirty="0"/>
              <a:t>일 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BECD5D-81EF-405D-94D0-6FEC11E2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83" y="3236466"/>
            <a:ext cx="55149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43137D3-2384-4022-B7A8-76846AB73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82" y="4967436"/>
            <a:ext cx="55149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7388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E338AAF-8893-43DD-9D66-2EA50DA9F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Xavier Initialization (Xavier </a:t>
            </a:r>
            <a:r>
              <a:rPr lang="en-US" altLang="ko-KR" dirty="0" err="1"/>
              <a:t>Glorot</a:t>
            </a:r>
            <a:r>
              <a:rPr lang="en-US" altLang="ko-KR" dirty="0"/>
              <a:t> &amp; </a:t>
            </a:r>
            <a:r>
              <a:rPr lang="en-US" altLang="ko-KR" dirty="0" err="1"/>
              <a:t>Yoshua</a:t>
            </a:r>
            <a:r>
              <a:rPr lang="en-US" altLang="ko-KR" dirty="0"/>
              <a:t> </a:t>
            </a:r>
            <a:r>
              <a:rPr lang="en-US" altLang="ko-KR" dirty="0" err="1"/>
              <a:t>Bengio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activation</a:t>
            </a:r>
            <a:r>
              <a:rPr lang="ko-KR" altLang="en-US" dirty="0"/>
              <a:t>이 </a:t>
            </a:r>
            <a:r>
              <a:rPr lang="en-US" altLang="ko-KR" dirty="0"/>
              <a:t>sigmoid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실험적으로 증명된 </a:t>
            </a:r>
            <a:r>
              <a:rPr lang="en-US" altLang="ko-KR" dirty="0"/>
              <a:t>weight initialization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/>
            <a:r>
              <a:rPr lang="en-US" altLang="ko-KR" dirty="0"/>
              <a:t>m : input dim, n : output dim, U : uniform distribution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He(</a:t>
            </a:r>
            <a:r>
              <a:rPr lang="en-US" altLang="ko-KR" dirty="0" err="1"/>
              <a:t>Kaiming</a:t>
            </a:r>
            <a:r>
              <a:rPr lang="en-US" altLang="ko-KR" dirty="0"/>
              <a:t>) Initialization (</a:t>
            </a:r>
            <a:r>
              <a:rPr lang="en-US" altLang="ko-KR" dirty="0" err="1"/>
              <a:t>Kaiming</a:t>
            </a:r>
            <a:r>
              <a:rPr lang="en-US" altLang="ko-KR" dirty="0"/>
              <a:t> He)</a:t>
            </a:r>
          </a:p>
          <a:p>
            <a:pPr lvl="1"/>
            <a:r>
              <a:rPr lang="en-US" altLang="ko-KR" dirty="0"/>
              <a:t> activation</a:t>
            </a:r>
            <a:r>
              <a:rPr lang="ko-KR" altLang="en-US" dirty="0"/>
              <a:t>이 </a:t>
            </a:r>
            <a:r>
              <a:rPr lang="en-US" altLang="ko-KR" dirty="0" err="1"/>
              <a:t>ReLu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실험적으로 증명된 </a:t>
            </a:r>
            <a:r>
              <a:rPr lang="en-US" altLang="ko-KR" dirty="0"/>
              <a:t>weight initialization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910BD-22A7-4E82-B4FB-B8AA5A90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91" y="2860376"/>
            <a:ext cx="3670350" cy="68285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8CCCFF5-FD10-44C4-BC1C-09C6A743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719" y="2635409"/>
            <a:ext cx="55149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41FDA1-C30F-467E-8F36-6A10318AF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81" y="5011735"/>
            <a:ext cx="3636909" cy="98323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BA1C0A-3081-411A-B166-43513371D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277" y="5725671"/>
            <a:ext cx="4608548" cy="11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B94394A-6722-4D84-9B9F-2E691905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932" y="5690703"/>
            <a:ext cx="4608548" cy="11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9467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3AD6D13-3B8F-465E-AFC0-7072FE44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tools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58F93D-1093-4CD6-90F7-378069F68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tensorboard</a:t>
            </a:r>
            <a:r>
              <a:rPr lang="en-US" altLang="ko-KR" dirty="0"/>
              <a:t>, </a:t>
            </a:r>
            <a:r>
              <a:rPr lang="en-US" altLang="ko-KR" dirty="0" err="1"/>
              <a:t>visdom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73CE5-4617-40E7-96B9-2AF508075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567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7CA3F-5EE3-4B73-ACC7-300A313F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FFD173-6DBA-4C5C-A1E7-5FAAB7C9F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Optimizers</a:t>
            </a:r>
          </a:p>
          <a:p>
            <a:pPr lvl="1"/>
            <a:r>
              <a:rPr lang="en-US" altLang="ko-KR" dirty="0"/>
              <a:t>Optimizing methods</a:t>
            </a:r>
          </a:p>
          <a:p>
            <a:pPr lvl="1"/>
            <a:r>
              <a:rPr lang="en-US" altLang="ko-KR" dirty="0"/>
              <a:t>Weight initialization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Visualization tools</a:t>
            </a:r>
          </a:p>
          <a:p>
            <a:pPr lvl="1"/>
            <a:r>
              <a:rPr lang="en-US" altLang="ko-KR" dirty="0" err="1"/>
              <a:t>tensorboard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6364-C7D2-40E4-9541-6D1A298B8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94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A3E0C-C9E1-4A03-83D6-98D84ABE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tools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F8E08-0E92-48E6-9401-69C74CD3E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4935984"/>
            <a:ext cx="11480800" cy="1455938"/>
          </a:xfrm>
        </p:spPr>
        <p:txBody>
          <a:bodyPr>
            <a:normAutofit fontScale="70000" lnSpcReduction="20000"/>
          </a:bodyPr>
          <a:lstStyle/>
          <a:p>
            <a:pPr marL="514350" indent="-457200"/>
            <a:r>
              <a:rPr lang="en-US" altLang="ko-KR" dirty="0">
                <a:solidFill>
                  <a:schemeClr val="tx1"/>
                </a:solidFill>
              </a:rPr>
              <a:t>The computations you'll use TensorFlow can be </a:t>
            </a:r>
            <a:r>
              <a:rPr lang="en-US" altLang="ko-KR" dirty="0">
                <a:solidFill>
                  <a:srgbClr val="1900FF"/>
                </a:solidFill>
              </a:rPr>
              <a:t>complex and confusing. </a:t>
            </a:r>
          </a:p>
          <a:p>
            <a:pPr marL="514350" indent="-457200"/>
            <a:r>
              <a:rPr lang="en-US" altLang="ko-KR" dirty="0">
                <a:solidFill>
                  <a:srgbClr val="1900FF"/>
                </a:solidFill>
              </a:rPr>
              <a:t>To make it easier to understand, debug, and optimize</a:t>
            </a:r>
            <a:r>
              <a:rPr lang="en-US" altLang="ko-KR" dirty="0">
                <a:solidFill>
                  <a:schemeClr val="tx1"/>
                </a:solidFill>
              </a:rPr>
              <a:t> TensorFlow programs, we've included a suite of </a:t>
            </a:r>
            <a:r>
              <a:rPr lang="en-US" altLang="ko-KR" dirty="0">
                <a:solidFill>
                  <a:srgbClr val="1900FF"/>
                </a:solidFill>
              </a:rPr>
              <a:t>visualization tools</a:t>
            </a:r>
            <a:r>
              <a:rPr lang="en-US" altLang="ko-KR" dirty="0">
                <a:solidFill>
                  <a:schemeClr val="tx1"/>
                </a:solidFill>
              </a:rPr>
              <a:t> called </a:t>
            </a:r>
            <a:r>
              <a:rPr lang="en-US" altLang="ko-KR" dirty="0" err="1">
                <a:solidFill>
                  <a:schemeClr val="tx1"/>
                </a:solidFill>
              </a:rPr>
              <a:t>TensorBoard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marL="514350" indent="-457200"/>
            <a:r>
              <a:rPr lang="en-US" altLang="ko-KR" dirty="0">
                <a:solidFill>
                  <a:schemeClr val="tx1"/>
                </a:solidFill>
              </a:rPr>
              <a:t>You can use </a:t>
            </a:r>
            <a:r>
              <a:rPr lang="en-US" altLang="ko-KR" dirty="0" err="1">
                <a:solidFill>
                  <a:schemeClr val="tx1"/>
                </a:solidFill>
              </a:rPr>
              <a:t>TensorBoard</a:t>
            </a:r>
            <a:r>
              <a:rPr lang="en-US" altLang="ko-KR" dirty="0">
                <a:solidFill>
                  <a:schemeClr val="tx1"/>
                </a:solidFill>
              </a:rPr>
              <a:t> to visualize your TensorFlow graph, plot </a:t>
            </a:r>
            <a:r>
              <a:rPr lang="en-US" altLang="ko-KR" dirty="0">
                <a:solidFill>
                  <a:srgbClr val="1900FF"/>
                </a:solidFill>
              </a:rPr>
              <a:t>quantitative metrics</a:t>
            </a:r>
            <a:r>
              <a:rPr lang="en-US" altLang="ko-KR" dirty="0">
                <a:solidFill>
                  <a:schemeClr val="tx1"/>
                </a:solidFill>
              </a:rPr>
              <a:t> about the execution of your graph, and </a:t>
            </a:r>
            <a:r>
              <a:rPr lang="en-US" altLang="ko-KR" dirty="0">
                <a:solidFill>
                  <a:srgbClr val="1900FF"/>
                </a:solidFill>
              </a:rPr>
              <a:t>show additional data like images </a:t>
            </a:r>
            <a:r>
              <a:rPr lang="en-US" altLang="ko-KR" dirty="0">
                <a:solidFill>
                  <a:schemeClr val="tx1"/>
                </a:solidFill>
              </a:rPr>
              <a:t>that pass through it.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55208B-0F64-4E17-BE8A-4B4BA60013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28" name="Picture 4" descr="tensorboard visdom 이미지 검색결과&quot;">
            <a:extLst>
              <a:ext uri="{FF2B5EF4-FFF2-40B4-BE49-F238E27FC236}">
                <a16:creationId xmlns:a16="http://schemas.microsoft.com/office/drawing/2014/main" id="{453C427F-18C6-490D-B8EC-9AE693B491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292" y="1041449"/>
            <a:ext cx="5419316" cy="338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lanpa/tensorboardX/raw/master/screenshots/Demo.gif">
            <a:extLst>
              <a:ext uri="{FF2B5EF4-FFF2-40B4-BE49-F238E27FC236}">
                <a16:creationId xmlns:a16="http://schemas.microsoft.com/office/drawing/2014/main" id="{F7D598A1-A6B0-4E41-9937-35ED2D7D13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1252"/>
            <a:ext cx="6193284" cy="354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415AEF-FAA0-43C4-8ADE-18C3B34709CF}"/>
              </a:ext>
            </a:extLst>
          </p:cNvPr>
          <p:cNvSpPr txBox="1"/>
          <p:nvPr/>
        </p:nvSpPr>
        <p:spPr>
          <a:xfrm>
            <a:off x="2441359" y="4328051"/>
            <a:ext cx="163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tensorboard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4D41A-437A-4837-8CB1-A64D3281B62A}"/>
              </a:ext>
            </a:extLst>
          </p:cNvPr>
          <p:cNvSpPr txBox="1"/>
          <p:nvPr/>
        </p:nvSpPr>
        <p:spPr>
          <a:xfrm>
            <a:off x="8042204" y="4457589"/>
            <a:ext cx="163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visdom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4466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0E05C-1187-42BB-B383-7105D776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tools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82E42-4D2A-4AA5-9072-EE3D63B5C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Tensorboard</a:t>
            </a:r>
            <a:endParaRPr lang="en-US" altLang="ko-KR" dirty="0"/>
          </a:p>
          <a:p>
            <a:pPr lvl="1"/>
            <a:r>
              <a:rPr lang="en-US" altLang="ko-KR" dirty="0"/>
              <a:t>TensorFlow</a:t>
            </a:r>
            <a:r>
              <a:rPr lang="ko-KR" altLang="en-US" dirty="0"/>
              <a:t> 개발을 위해 개발된 </a:t>
            </a:r>
            <a:r>
              <a:rPr lang="en-US" altLang="ko-KR" dirty="0"/>
              <a:t>visualization tool</a:t>
            </a:r>
          </a:p>
          <a:p>
            <a:pPr lvl="1"/>
            <a:r>
              <a:rPr lang="en-US" altLang="ko-KR" dirty="0" err="1"/>
              <a:t>Pytorch</a:t>
            </a:r>
            <a:r>
              <a:rPr lang="ko-KR" altLang="en-US" dirty="0"/>
              <a:t>에서는 </a:t>
            </a:r>
            <a:r>
              <a:rPr lang="en-US" altLang="ko-KR" dirty="0" err="1"/>
              <a:t>tensorboardX</a:t>
            </a:r>
            <a:r>
              <a:rPr lang="ko-KR" altLang="en-US" dirty="0"/>
              <a:t>라는 패키지를 통해 간접적으로 지원하다가</a:t>
            </a:r>
            <a:endParaRPr lang="en-US" altLang="ko-KR" dirty="0"/>
          </a:p>
          <a:p>
            <a:pPr lvl="1"/>
            <a:r>
              <a:rPr lang="en-US" altLang="ko-KR" dirty="0"/>
              <a:t>1.1</a:t>
            </a:r>
            <a:r>
              <a:rPr lang="ko-KR" altLang="en-US" dirty="0"/>
              <a:t>버전부터 공식적인 지원 </a:t>
            </a:r>
            <a:r>
              <a:rPr lang="en-US" altLang="ko-KR" dirty="0"/>
              <a:t>(natively supported)</a:t>
            </a:r>
          </a:p>
          <a:p>
            <a:pPr lvl="2"/>
            <a:r>
              <a:rPr lang="en-US" altLang="ko-KR" i="1" dirty="0">
                <a:solidFill>
                  <a:srgbClr val="1900FF"/>
                </a:solidFill>
              </a:rPr>
              <a:t>pip install </a:t>
            </a:r>
            <a:r>
              <a:rPr lang="en-US" altLang="ko-KR" i="1" dirty="0" err="1">
                <a:solidFill>
                  <a:srgbClr val="1900FF"/>
                </a:solidFill>
              </a:rPr>
              <a:t>tensorboard</a:t>
            </a:r>
            <a:endParaRPr lang="en-US" altLang="ko-KR" i="1" dirty="0">
              <a:solidFill>
                <a:srgbClr val="1900FF"/>
              </a:solidFill>
            </a:endParaRPr>
          </a:p>
          <a:p>
            <a:pPr lvl="1"/>
            <a:endParaRPr lang="en-US" altLang="ko-KR" dirty="0"/>
          </a:p>
          <a:p>
            <a:r>
              <a:rPr lang="en-US" altLang="ko-KR" dirty="0" err="1"/>
              <a:t>Visdom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pytorch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개발한</a:t>
            </a:r>
            <a:r>
              <a:rPr lang="en-US" altLang="ko-KR" dirty="0"/>
              <a:t>) Facebook </a:t>
            </a:r>
            <a:r>
              <a:rPr lang="ko-KR" altLang="en-US" dirty="0"/>
              <a:t>개발팀에서 개발한 </a:t>
            </a:r>
            <a:r>
              <a:rPr lang="en-US" altLang="ko-KR" dirty="0"/>
              <a:t>visualization tool</a:t>
            </a:r>
          </a:p>
          <a:p>
            <a:pPr lvl="2"/>
            <a:r>
              <a:rPr lang="en-US" altLang="ko-KR" i="1" dirty="0">
                <a:solidFill>
                  <a:srgbClr val="1900FF"/>
                </a:solidFill>
              </a:rPr>
              <a:t>pip</a:t>
            </a:r>
            <a:r>
              <a:rPr lang="ko-KR" altLang="en-US" i="1" dirty="0">
                <a:solidFill>
                  <a:srgbClr val="1900FF"/>
                </a:solidFill>
              </a:rPr>
              <a:t> </a:t>
            </a:r>
            <a:r>
              <a:rPr lang="en-US" altLang="ko-KR" i="1" dirty="0">
                <a:solidFill>
                  <a:srgbClr val="1900FF"/>
                </a:solidFill>
              </a:rPr>
              <a:t>install </a:t>
            </a:r>
            <a:r>
              <a:rPr lang="en-US" altLang="ko-KR" i="1" dirty="0" err="1">
                <a:solidFill>
                  <a:srgbClr val="1900FF"/>
                </a:solidFill>
              </a:rPr>
              <a:t>visdom</a:t>
            </a:r>
            <a:endParaRPr lang="en-US" altLang="ko-KR" i="1" dirty="0">
              <a:solidFill>
                <a:srgbClr val="1900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74534-61C8-4680-9AC5-330C86C79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3170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AEB06-E93A-4ECB-A297-6017BDF8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tools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CA169-A188-4BE0-A073-827FE47DE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4826922"/>
            <a:ext cx="11480800" cy="1482398"/>
          </a:xfrm>
        </p:spPr>
        <p:txBody>
          <a:bodyPr/>
          <a:lstStyle/>
          <a:p>
            <a:r>
              <a:rPr lang="en-US" altLang="ko-KR" dirty="0" err="1"/>
              <a:t>Tensorboard</a:t>
            </a:r>
            <a:r>
              <a:rPr lang="en-US" altLang="ko-KR" dirty="0"/>
              <a:t> vs </a:t>
            </a:r>
            <a:r>
              <a:rPr lang="en-US" altLang="ko-KR" dirty="0" err="1"/>
              <a:t>Visdom</a:t>
            </a:r>
            <a:endParaRPr lang="en-US" altLang="ko-KR" dirty="0"/>
          </a:p>
          <a:p>
            <a:pPr lvl="1"/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공식 지원 이후 대부분 </a:t>
            </a:r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사용을 선호하는 추세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FD5A6-D348-4EC7-A474-C7DE68478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Picture 4" descr="tensorboard visdom 이미지 검색결과&quot;">
            <a:extLst>
              <a:ext uri="{FF2B5EF4-FFF2-40B4-BE49-F238E27FC236}">
                <a16:creationId xmlns:a16="http://schemas.microsoft.com/office/drawing/2014/main" id="{305A2D33-9EE4-4F8A-9DBB-DE4D9C94A1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292" y="1041449"/>
            <a:ext cx="5419316" cy="338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github.com/lanpa/tensorboardX/raw/master/screenshots/Demo.gif">
            <a:extLst>
              <a:ext uri="{FF2B5EF4-FFF2-40B4-BE49-F238E27FC236}">
                <a16:creationId xmlns:a16="http://schemas.microsoft.com/office/drawing/2014/main" id="{87875F3A-B10A-4683-BDF0-0ECADF7F07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1252"/>
            <a:ext cx="6193284" cy="354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23FFC-7D5B-41BF-B367-32519919C647}"/>
              </a:ext>
            </a:extLst>
          </p:cNvPr>
          <p:cNvSpPr txBox="1"/>
          <p:nvPr/>
        </p:nvSpPr>
        <p:spPr>
          <a:xfrm>
            <a:off x="2441359" y="4328051"/>
            <a:ext cx="163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tensorboard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EB471-2285-46AC-BD2D-881EEE3E29F8}"/>
              </a:ext>
            </a:extLst>
          </p:cNvPr>
          <p:cNvSpPr txBox="1"/>
          <p:nvPr/>
        </p:nvSpPr>
        <p:spPr>
          <a:xfrm>
            <a:off x="8042204" y="4457589"/>
            <a:ext cx="163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visdom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73296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A88C4-B4AE-4452-8388-45AA1E1B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TensorBoard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7A1C4-802D-4165-9252-689B087A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TensorBoard</a:t>
            </a:r>
            <a:endParaRPr lang="en-US" altLang="ko-KR" dirty="0"/>
          </a:p>
          <a:p>
            <a:pPr lvl="1"/>
            <a:r>
              <a:rPr lang="ko-KR" altLang="en-US" dirty="0"/>
              <a:t>시각화 할 특정 </a:t>
            </a:r>
            <a:r>
              <a:rPr lang="en-US" altLang="ko-KR" dirty="0"/>
              <a:t>event</a:t>
            </a:r>
            <a:r>
              <a:rPr lang="ko-KR" altLang="en-US" dirty="0"/>
              <a:t>를 지정</a:t>
            </a:r>
            <a:endParaRPr lang="en-US" altLang="ko-KR" dirty="0"/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event</a:t>
            </a:r>
            <a:r>
              <a:rPr lang="ko-KR" altLang="en-US" dirty="0"/>
              <a:t>의 </a:t>
            </a:r>
            <a:r>
              <a:rPr lang="en-US" altLang="ko-KR" dirty="0"/>
              <a:t>log</a:t>
            </a:r>
            <a:r>
              <a:rPr lang="ko-KR" altLang="en-US" dirty="0"/>
              <a:t>를 </a:t>
            </a:r>
            <a:r>
              <a:rPr lang="en-US" altLang="ko-KR" dirty="0" err="1">
                <a:solidFill>
                  <a:srgbClr val="1900FF"/>
                </a:solidFill>
              </a:rPr>
              <a:t>SummaryWriter</a:t>
            </a:r>
            <a:r>
              <a:rPr lang="ko-KR" altLang="en-US" dirty="0"/>
              <a:t>가 </a:t>
            </a:r>
            <a:r>
              <a:rPr lang="en-US" altLang="ko-KR" dirty="0"/>
              <a:t>logfile(summary)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summary </a:t>
            </a:r>
            <a:r>
              <a:rPr lang="ko-KR" altLang="en-US" dirty="0"/>
              <a:t>을 읽어서 웹페이지 형태로 게시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404040"/>
                </a:solidFill>
              </a:rPr>
              <a:t>In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dirty="0">
                <a:solidFill>
                  <a:srgbClr val="404040"/>
                </a:solidFill>
              </a:rPr>
              <a:t>terminal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dirty="0">
                <a:solidFill>
                  <a:srgbClr val="404040"/>
                </a:solidFill>
              </a:rPr>
              <a:t>-</a:t>
            </a:r>
            <a:r>
              <a:rPr lang="ko-KR" altLang="en-US" dirty="0">
                <a:solidFill>
                  <a:srgbClr val="404040"/>
                </a:solidFill>
              </a:rPr>
              <a:t> </a:t>
            </a:r>
            <a:r>
              <a:rPr lang="en-US" altLang="ko-KR" i="1" dirty="0" err="1">
                <a:solidFill>
                  <a:srgbClr val="1900FF"/>
                </a:solidFill>
              </a:rPr>
              <a:t>tensorboard</a:t>
            </a:r>
            <a:r>
              <a:rPr lang="en-US" altLang="ko-KR" i="1" dirty="0">
                <a:solidFill>
                  <a:srgbClr val="1900FF"/>
                </a:solidFill>
              </a:rPr>
              <a:t> –</a:t>
            </a:r>
            <a:r>
              <a:rPr lang="en-US" altLang="ko-KR" i="1" dirty="0" err="1">
                <a:solidFill>
                  <a:srgbClr val="1900FF"/>
                </a:solidFill>
              </a:rPr>
              <a:t>log_dir</a:t>
            </a:r>
            <a:r>
              <a:rPr lang="en-US" altLang="ko-KR" i="1" dirty="0">
                <a:solidFill>
                  <a:srgbClr val="1900FF"/>
                </a:solidFill>
              </a:rPr>
              <a:t>=/path/to/</a:t>
            </a:r>
            <a:r>
              <a:rPr lang="en-US" altLang="ko-KR" i="1" dirty="0" err="1">
                <a:solidFill>
                  <a:srgbClr val="1900FF"/>
                </a:solidFill>
              </a:rPr>
              <a:t>root_log_dir</a:t>
            </a:r>
            <a:endParaRPr lang="en-US" altLang="ko-KR" i="1" dirty="0">
              <a:solidFill>
                <a:srgbClr val="1900FF"/>
              </a:solidFill>
            </a:endParaRPr>
          </a:p>
          <a:p>
            <a:pPr lvl="1"/>
            <a:endParaRPr lang="en-US" altLang="ko-KR" dirty="0"/>
          </a:p>
          <a:p>
            <a:r>
              <a:rPr lang="en-US" altLang="ko-KR" dirty="0" err="1"/>
              <a:t>SummaryWriter</a:t>
            </a:r>
            <a:endParaRPr lang="en-US" altLang="ko-KR" dirty="0"/>
          </a:p>
          <a:p>
            <a:pPr lvl="1"/>
            <a:r>
              <a:rPr lang="en-US" altLang="ko-KR" dirty="0"/>
              <a:t>Logging</a:t>
            </a:r>
            <a:r>
              <a:rPr lang="ko-KR" altLang="en-US" dirty="0"/>
              <a:t>할 </a:t>
            </a:r>
            <a:r>
              <a:rPr lang="en-US" altLang="ko-KR" dirty="0"/>
              <a:t>event</a:t>
            </a:r>
            <a:r>
              <a:rPr lang="ko-KR" altLang="en-US" dirty="0"/>
              <a:t>를 저장하는 </a:t>
            </a:r>
            <a:r>
              <a:rPr lang="en-US" altLang="ko-KR" dirty="0"/>
              <a:t>class</a:t>
            </a:r>
          </a:p>
          <a:p>
            <a:pPr lvl="1"/>
            <a:r>
              <a:rPr lang="ko-KR" altLang="en-US" dirty="0"/>
              <a:t>초기화</a:t>
            </a:r>
            <a:endParaRPr lang="en-US" altLang="ko-KR" dirty="0"/>
          </a:p>
          <a:p>
            <a:pPr lvl="2"/>
            <a:r>
              <a:rPr lang="en-US" altLang="ko-KR" i="1" dirty="0">
                <a:solidFill>
                  <a:srgbClr val="1900FF"/>
                </a:solidFill>
              </a:rPr>
              <a:t>from </a:t>
            </a:r>
            <a:r>
              <a:rPr lang="en-US" altLang="ko-KR" i="1" dirty="0" err="1">
                <a:solidFill>
                  <a:srgbClr val="1900FF"/>
                </a:solidFill>
              </a:rPr>
              <a:t>torch.utils.tensorboard</a:t>
            </a:r>
            <a:r>
              <a:rPr lang="en-US" altLang="ko-KR" i="1" dirty="0">
                <a:solidFill>
                  <a:srgbClr val="1900FF"/>
                </a:solidFill>
              </a:rPr>
              <a:t> import </a:t>
            </a:r>
            <a:r>
              <a:rPr lang="en-US" altLang="ko-KR" i="1" dirty="0" err="1">
                <a:solidFill>
                  <a:srgbClr val="1900FF"/>
                </a:solidFill>
              </a:rPr>
              <a:t>SummaryWriter</a:t>
            </a:r>
            <a:endParaRPr lang="en-US" altLang="ko-KR" i="1" dirty="0">
              <a:solidFill>
                <a:srgbClr val="1900FF"/>
              </a:solidFill>
            </a:endParaRPr>
          </a:p>
          <a:p>
            <a:pPr lvl="2"/>
            <a:r>
              <a:rPr lang="en-US" altLang="ko-KR" i="1" dirty="0">
                <a:solidFill>
                  <a:srgbClr val="1900FF"/>
                </a:solidFill>
              </a:rPr>
              <a:t>writer = </a:t>
            </a:r>
            <a:r>
              <a:rPr lang="en-US" altLang="ko-KR" i="1" dirty="0" err="1">
                <a:solidFill>
                  <a:srgbClr val="1900FF"/>
                </a:solidFill>
              </a:rPr>
              <a:t>SummaryWriter</a:t>
            </a:r>
            <a:r>
              <a:rPr lang="en-US" altLang="ko-KR" i="1" dirty="0">
                <a:solidFill>
                  <a:srgbClr val="1900FF"/>
                </a:solidFill>
              </a:rPr>
              <a:t>(</a:t>
            </a:r>
            <a:r>
              <a:rPr lang="en-US" altLang="ko-KR" i="1" dirty="0" err="1">
                <a:solidFill>
                  <a:srgbClr val="1900FF"/>
                </a:solidFill>
              </a:rPr>
              <a:t>log_dir</a:t>
            </a:r>
            <a:r>
              <a:rPr lang="en-US" altLang="ko-KR" i="1" dirty="0">
                <a:solidFill>
                  <a:srgbClr val="1900FF"/>
                </a:solidFill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D9FDD9-ED01-48EE-8259-ACB77E053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4868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D0773-D7D1-4002-9D77-CCD0F10AD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TensorBoard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96397-50D0-4E65-A85C-870C6358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268760"/>
            <a:ext cx="11480800" cy="556976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SummaryWriter</a:t>
            </a:r>
            <a:endParaRPr lang="en-US" altLang="ko-KR" dirty="0"/>
          </a:p>
          <a:p>
            <a:pPr lvl="1"/>
            <a:r>
              <a:rPr lang="en-US" altLang="ko-KR" dirty="0"/>
              <a:t>Adding</a:t>
            </a:r>
            <a:r>
              <a:rPr lang="ko-KR" altLang="en-US" dirty="0"/>
              <a:t> </a:t>
            </a:r>
            <a:r>
              <a:rPr lang="en-US" altLang="ko-KR" dirty="0"/>
              <a:t>events</a:t>
            </a:r>
          </a:p>
          <a:p>
            <a:pPr lvl="2"/>
            <a:r>
              <a:rPr lang="en-US" altLang="ko-KR" i="1" dirty="0" err="1"/>
              <a:t>writer.</a:t>
            </a:r>
            <a:r>
              <a:rPr lang="en-US" altLang="ko-KR" i="1" dirty="0" err="1">
                <a:solidFill>
                  <a:srgbClr val="1900FF"/>
                </a:solidFill>
              </a:rPr>
              <a:t>add_scalar</a:t>
            </a:r>
            <a:r>
              <a:rPr lang="en-US" altLang="ko-KR" i="1" dirty="0"/>
              <a:t>(tag, </a:t>
            </a:r>
            <a:r>
              <a:rPr lang="en-US" altLang="ko-KR" i="1" dirty="0" err="1"/>
              <a:t>scalar_value</a:t>
            </a:r>
            <a:r>
              <a:rPr lang="en-US" altLang="ko-KR" i="1" dirty="0"/>
              <a:t>, </a:t>
            </a:r>
            <a:r>
              <a:rPr lang="en-US" altLang="ko-KR" i="1" dirty="0" err="1"/>
              <a:t>global_step</a:t>
            </a:r>
            <a:r>
              <a:rPr lang="en-US" altLang="ko-KR" i="1" dirty="0"/>
              <a:t>=None, </a:t>
            </a:r>
            <a:r>
              <a:rPr lang="en-US" altLang="ko-KR" i="1" dirty="0" err="1"/>
              <a:t>walltime</a:t>
            </a:r>
            <a:r>
              <a:rPr lang="en-US" altLang="ko-KR" i="1" dirty="0"/>
              <a:t>=None)</a:t>
            </a:r>
          </a:p>
          <a:p>
            <a:pPr lvl="3"/>
            <a:r>
              <a:rPr lang="en-US" altLang="ko-KR" dirty="0"/>
              <a:t>step(</a:t>
            </a:r>
            <a:r>
              <a:rPr lang="ko-KR" altLang="en-US" dirty="0"/>
              <a:t>혹은 시간</a:t>
            </a:r>
            <a:r>
              <a:rPr lang="en-US" altLang="ko-KR" dirty="0"/>
              <a:t>) </a:t>
            </a:r>
            <a:r>
              <a:rPr lang="ko-KR" altLang="en-US" dirty="0"/>
              <a:t>에 따른 어떤 </a:t>
            </a:r>
            <a:r>
              <a:rPr lang="en-US" altLang="ko-KR" dirty="0"/>
              <a:t>scalar</a:t>
            </a:r>
            <a:r>
              <a:rPr lang="ko-KR" altLang="en-US" dirty="0"/>
              <a:t>값의 변화량을 표시</a:t>
            </a:r>
            <a:endParaRPr lang="en-US" altLang="ko-KR" dirty="0"/>
          </a:p>
          <a:p>
            <a:pPr lvl="2"/>
            <a:r>
              <a:rPr lang="en-US" altLang="ko-KR" i="1" dirty="0" err="1"/>
              <a:t>writer.</a:t>
            </a:r>
            <a:r>
              <a:rPr lang="en-US" altLang="ko-KR" i="1" dirty="0" err="1">
                <a:solidFill>
                  <a:srgbClr val="1900FF"/>
                </a:solidFill>
              </a:rPr>
              <a:t>add_image</a:t>
            </a:r>
            <a:r>
              <a:rPr lang="en-US" altLang="ko-KR" i="1" dirty="0"/>
              <a:t>(tag, </a:t>
            </a:r>
            <a:r>
              <a:rPr lang="en-US" altLang="ko-KR" i="1" dirty="0" err="1"/>
              <a:t>img_tensor</a:t>
            </a:r>
            <a:r>
              <a:rPr lang="en-US" altLang="ko-KR" i="1" dirty="0"/>
              <a:t>, </a:t>
            </a:r>
            <a:r>
              <a:rPr lang="en-US" altLang="ko-KR" i="1" dirty="0" err="1"/>
              <a:t>global_step</a:t>
            </a:r>
            <a:r>
              <a:rPr lang="en-US" altLang="ko-KR" i="1" dirty="0"/>
              <a:t>=None, </a:t>
            </a:r>
            <a:r>
              <a:rPr lang="en-US" altLang="ko-KR" i="1" dirty="0" err="1"/>
              <a:t>walltime</a:t>
            </a:r>
            <a:r>
              <a:rPr lang="en-US" altLang="ko-KR" i="1" dirty="0"/>
              <a:t>=None, </a:t>
            </a:r>
            <a:r>
              <a:rPr lang="en-US" altLang="ko-KR" i="1" dirty="0" err="1"/>
              <a:t>dataformats</a:t>
            </a:r>
            <a:r>
              <a:rPr lang="en-US" altLang="ko-KR" i="1" dirty="0"/>
              <a:t>='CHW’)</a:t>
            </a:r>
          </a:p>
          <a:p>
            <a:pPr lvl="3"/>
            <a:r>
              <a:rPr lang="en-US" altLang="ko-KR" dirty="0"/>
              <a:t>step(</a:t>
            </a:r>
            <a:r>
              <a:rPr lang="ko-KR" altLang="en-US" dirty="0"/>
              <a:t>혹은 시간</a:t>
            </a:r>
            <a:r>
              <a:rPr lang="en-US" altLang="ko-KR" dirty="0"/>
              <a:t>) </a:t>
            </a:r>
            <a:r>
              <a:rPr lang="ko-KR" altLang="en-US" dirty="0"/>
              <a:t>에 따른 이미지 데이터를 표시</a:t>
            </a:r>
            <a:endParaRPr lang="en-US" altLang="ko-KR" dirty="0"/>
          </a:p>
          <a:p>
            <a:pPr lvl="2"/>
            <a:r>
              <a:rPr lang="en-US" altLang="ko-KR" i="1" dirty="0" err="1"/>
              <a:t>writer.</a:t>
            </a:r>
            <a:r>
              <a:rPr lang="en-US" altLang="ko-KR" i="1" dirty="0" err="1">
                <a:solidFill>
                  <a:srgbClr val="1900FF"/>
                </a:solidFill>
              </a:rPr>
              <a:t>add_scalars</a:t>
            </a:r>
            <a:endParaRPr lang="en-US" altLang="ko-KR" i="1" dirty="0">
              <a:solidFill>
                <a:srgbClr val="1900FF"/>
              </a:solidFill>
            </a:endParaRPr>
          </a:p>
          <a:p>
            <a:pPr lvl="2"/>
            <a:r>
              <a:rPr lang="en-US" altLang="ko-KR" i="1" dirty="0" err="1"/>
              <a:t>writer.</a:t>
            </a:r>
            <a:r>
              <a:rPr lang="en-US" altLang="ko-KR" i="1" dirty="0" err="1">
                <a:solidFill>
                  <a:srgbClr val="1900FF"/>
                </a:solidFill>
              </a:rPr>
              <a:t>add_images</a:t>
            </a:r>
            <a:endParaRPr lang="en-US" altLang="ko-KR" i="1" dirty="0">
              <a:solidFill>
                <a:srgbClr val="1900FF"/>
              </a:solidFill>
            </a:endParaRPr>
          </a:p>
          <a:p>
            <a:pPr lvl="2"/>
            <a:r>
              <a:rPr lang="en-US" altLang="ko-KR" i="1" dirty="0" err="1"/>
              <a:t>writer.</a:t>
            </a:r>
            <a:r>
              <a:rPr lang="en-US" altLang="ko-KR" i="1" dirty="0" err="1">
                <a:solidFill>
                  <a:srgbClr val="1900FF"/>
                </a:solidFill>
              </a:rPr>
              <a:t>add_figure</a:t>
            </a:r>
            <a:endParaRPr lang="en-US" altLang="ko-KR" i="1" dirty="0"/>
          </a:p>
          <a:p>
            <a:pPr lvl="2"/>
            <a:r>
              <a:rPr lang="en-US" altLang="ko-KR" i="1" dirty="0" err="1"/>
              <a:t>writer.</a:t>
            </a:r>
            <a:r>
              <a:rPr lang="en-US" altLang="ko-KR" i="1" dirty="0" err="1">
                <a:solidFill>
                  <a:srgbClr val="1900FF"/>
                </a:solidFill>
              </a:rPr>
              <a:t>add_histograms</a:t>
            </a:r>
            <a:endParaRPr lang="en-US" altLang="ko-KR" i="1" dirty="0">
              <a:solidFill>
                <a:srgbClr val="1900FF"/>
              </a:solidFill>
            </a:endParaRPr>
          </a:p>
          <a:p>
            <a:pPr lvl="2"/>
            <a:endParaRPr lang="en-US" altLang="ko-KR" i="1" dirty="0">
              <a:solidFill>
                <a:srgbClr val="1900FF"/>
              </a:solidFill>
            </a:endParaRPr>
          </a:p>
          <a:p>
            <a:pPr lvl="1"/>
            <a:r>
              <a:rPr lang="en-US" altLang="ko-KR" sz="2000" dirty="0">
                <a:hlinkClick r:id="rId2"/>
              </a:rPr>
              <a:t>https://pytorch.org/docs/stable/tensorboard.html?highlight=tensorboard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1F2EA-EF11-49F2-BB46-5FF0677A8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6190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D0CFE-9B33-41BC-A1E3-F10FFACD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TensorBoard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E2631D-2AD4-4045-BFEE-500D741389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01ACA1-B89D-4061-9AE7-0920AD79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78" y="3764371"/>
            <a:ext cx="3503148" cy="283298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1706D11-D0D0-40B6-9063-0A69E3E2267E}"/>
              </a:ext>
            </a:extLst>
          </p:cNvPr>
          <p:cNvGrpSpPr/>
          <p:nvPr/>
        </p:nvGrpSpPr>
        <p:grpSpPr>
          <a:xfrm>
            <a:off x="362715" y="920559"/>
            <a:ext cx="5662477" cy="2745920"/>
            <a:chOff x="983939" y="957693"/>
            <a:chExt cx="5844470" cy="281457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77565D-EA3C-4EAE-A74C-BAE1A91E5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889"/>
            <a:stretch/>
          </p:blipFill>
          <p:spPr>
            <a:xfrm>
              <a:off x="983939" y="957693"/>
              <a:ext cx="2922235" cy="28145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E616582-4A15-4804-BEA5-70007071E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889"/>
            <a:stretch/>
          </p:blipFill>
          <p:spPr>
            <a:xfrm>
              <a:off x="3906174" y="957693"/>
              <a:ext cx="2922235" cy="2814577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695D7D1-6F15-4927-8E5E-72CD9F7B6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249" y="1124744"/>
            <a:ext cx="2800436" cy="52405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3947E1-F666-4285-9244-AE2C1D2F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12" y="1124744"/>
            <a:ext cx="2800436" cy="5222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580360-36B0-4C44-B943-344582A0B188}"/>
              </a:ext>
            </a:extLst>
          </p:cNvPr>
          <p:cNvSpPr txBox="1"/>
          <p:nvPr/>
        </p:nvSpPr>
        <p:spPr>
          <a:xfrm>
            <a:off x="961588" y="61969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add_scalar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39C0B-B50D-4B9B-B99E-66E689DBEA7D}"/>
              </a:ext>
            </a:extLst>
          </p:cNvPr>
          <p:cNvSpPr txBox="1"/>
          <p:nvPr/>
        </p:nvSpPr>
        <p:spPr>
          <a:xfrm>
            <a:off x="251374" y="4907606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add_figure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7E4290-202E-4FB9-8978-B00F1393C702}"/>
              </a:ext>
            </a:extLst>
          </p:cNvPr>
          <p:cNvSpPr txBox="1"/>
          <p:nvPr/>
        </p:nvSpPr>
        <p:spPr>
          <a:xfrm>
            <a:off x="8374442" y="6412686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add_images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01176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37554-5307-4AD8-A8DC-883BE6AA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Tensorboard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5395D8-0F56-4C32-9698-CEA9E1B5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터미널에서 </a:t>
            </a:r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명령어 실행이 불가능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Magic words</a:t>
            </a:r>
          </a:p>
          <a:p>
            <a:pPr lvl="1"/>
            <a:r>
              <a:rPr lang="en-US" altLang="ko-KR" dirty="0" err="1"/>
              <a:t>Colab</a:t>
            </a:r>
            <a:r>
              <a:rPr lang="en-US" altLang="ko-KR" dirty="0"/>
              <a:t> cell </a:t>
            </a:r>
            <a:r>
              <a:rPr lang="ko-KR" altLang="en-US" dirty="0"/>
              <a:t>내부에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</a:t>
            </a:r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창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Using </a:t>
            </a:r>
            <a:r>
              <a:rPr lang="en-US" altLang="ko-KR" dirty="0" err="1"/>
              <a:t>tensorboardcolab</a:t>
            </a:r>
            <a:endParaRPr lang="en-US" altLang="ko-KR" dirty="0"/>
          </a:p>
          <a:p>
            <a:pPr lvl="1"/>
            <a:r>
              <a:rPr lang="en-US" altLang="ko-KR" i="1" dirty="0">
                <a:solidFill>
                  <a:srgbClr val="1900FF"/>
                </a:solidFill>
              </a:rPr>
              <a:t>tb = </a:t>
            </a:r>
            <a:r>
              <a:rPr lang="en-US" altLang="ko-KR" i="1" dirty="0" err="1">
                <a:solidFill>
                  <a:srgbClr val="1900FF"/>
                </a:solidFill>
              </a:rPr>
              <a:t>TensorBoardColab</a:t>
            </a:r>
            <a:r>
              <a:rPr lang="en-US" altLang="ko-KR" i="1" dirty="0">
                <a:solidFill>
                  <a:srgbClr val="1900FF"/>
                </a:solidFill>
              </a:rPr>
              <a:t>()</a:t>
            </a:r>
          </a:p>
          <a:p>
            <a:pPr lvl="1"/>
            <a:r>
              <a:rPr lang="en-US" altLang="ko-KR" dirty="0" err="1"/>
              <a:t>Tensorboard</a:t>
            </a:r>
            <a:r>
              <a:rPr lang="ko-KR" altLang="en-US" dirty="0"/>
              <a:t> 링크를 자동 생성해서 제공</a:t>
            </a:r>
            <a:endParaRPr lang="en-US" altLang="ko-KR" dirty="0"/>
          </a:p>
          <a:p>
            <a:pPr lvl="1"/>
            <a:r>
              <a:rPr lang="en-US" altLang="ko-KR" dirty="0" err="1"/>
              <a:t>Colab</a:t>
            </a:r>
            <a:r>
              <a:rPr lang="ko-KR" altLang="en-US" dirty="0"/>
              <a:t> 전용 라이브러리를 써야 하므로 추천하지 않음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79192-C68E-4F7A-94C3-6088A01E29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8923C-A016-454B-92A6-820E926B4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78" b="33685"/>
          <a:stretch/>
        </p:blipFill>
        <p:spPr>
          <a:xfrm>
            <a:off x="5775437" y="1981806"/>
            <a:ext cx="5557421" cy="24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32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9E60E4AE-D635-4C56-BFF9-2B2357C7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Optimizers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D895D9D-45DB-4EF5-9F6F-076379CF4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SGD, </a:t>
            </a:r>
            <a:r>
              <a:rPr lang="en-US" altLang="ko-KR" dirty="0" err="1"/>
              <a:t>AdaGrad</a:t>
            </a:r>
            <a:r>
              <a:rPr lang="en-US" altLang="ko-KR" dirty="0"/>
              <a:t>, Adam, Xavier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D39CF-A53A-4894-8159-A961BA67A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BBBD48-A18E-4695-BBC3-BCB8F52B8F5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318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37298-AF00-4FF8-BC35-354AEE84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4" y="1189607"/>
            <a:ext cx="10758996" cy="4978478"/>
          </a:xfrm>
        </p:spPr>
        <p:txBody>
          <a:bodyPr>
            <a:normAutofit/>
          </a:bodyPr>
          <a:lstStyle/>
          <a:p>
            <a:r>
              <a:rPr lang="en-US" altLang="ko-KR" dirty="0"/>
              <a:t>Optimization</a:t>
            </a:r>
          </a:p>
          <a:p>
            <a:pPr lvl="1"/>
            <a:r>
              <a:rPr lang="ko-KR" altLang="en-US" dirty="0"/>
              <a:t>주어진 입력 </a:t>
            </a:r>
            <a:r>
              <a:rPr lang="en-US" altLang="ko-KR" dirty="0"/>
              <a:t>X</a:t>
            </a:r>
            <a:r>
              <a:rPr lang="ko-KR" altLang="en-US" dirty="0"/>
              <a:t>에 대해 함수</a:t>
            </a:r>
            <a:r>
              <a:rPr lang="en-US" altLang="ko-KR" dirty="0"/>
              <a:t> J(cost, loss, etc.)</a:t>
            </a:r>
            <a:r>
              <a:rPr lang="ko-KR" altLang="en-US" dirty="0"/>
              <a:t>의 값을 최소로 만드는 </a:t>
            </a:r>
            <a:r>
              <a:rPr lang="en-US" altLang="ko-KR" dirty="0"/>
              <a:t>weight</a:t>
            </a:r>
            <a:r>
              <a:rPr lang="ko-KR" altLang="en-US" dirty="0"/>
              <a:t>들의 집합</a:t>
            </a:r>
            <a:r>
              <a:rPr lang="en-US" altLang="ko-KR" dirty="0"/>
              <a:t>(w)</a:t>
            </a:r>
            <a:r>
              <a:rPr lang="ko-KR" altLang="en-US" dirty="0"/>
              <a:t>를 찾는 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/>
              <a:t>J</a:t>
            </a:r>
            <a:r>
              <a:rPr lang="ko-KR" altLang="en-US" dirty="0"/>
              <a:t>로 형성된 함수는 </a:t>
            </a:r>
            <a:r>
              <a:rPr lang="en-US" altLang="ko-KR" dirty="0"/>
              <a:t>w</a:t>
            </a:r>
            <a:r>
              <a:rPr lang="ko-KR" altLang="en-US" dirty="0"/>
              <a:t>에 대해 매우 복잡하므로 수식 전개로 </a:t>
            </a:r>
            <a:r>
              <a:rPr lang="en-US" altLang="ko-KR" dirty="0"/>
              <a:t>global optima(</a:t>
            </a:r>
            <a:r>
              <a:rPr lang="ko-KR" altLang="en-US" dirty="0"/>
              <a:t>가장 최소의 값</a:t>
            </a:r>
            <a:r>
              <a:rPr lang="en-US" altLang="ko-KR" dirty="0"/>
              <a:t>)</a:t>
            </a:r>
            <a:r>
              <a:rPr lang="ko-KR" altLang="en-US" dirty="0"/>
              <a:t>을 찾는 것은 거의 불가능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Hill climbing algorithm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방식으로 </a:t>
            </a:r>
            <a:r>
              <a:rPr lang="en-US" altLang="ko-KR" dirty="0"/>
              <a:t>local optima</a:t>
            </a:r>
            <a:r>
              <a:rPr lang="ko-KR" altLang="en-US" dirty="0"/>
              <a:t>을 찾음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FA6783-331E-4150-868D-C71E9AC321F8}"/>
                  </a:ext>
                </a:extLst>
              </p:cNvPr>
              <p:cNvSpPr txBox="1"/>
              <p:nvPr/>
            </p:nvSpPr>
            <p:spPr>
              <a:xfrm>
                <a:off x="3902386" y="2710707"/>
                <a:ext cx="4431278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FA6783-331E-4150-868D-C71E9AC32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386" y="2710707"/>
                <a:ext cx="4431278" cy="5304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ABC0B7F-5678-4A87-8E99-AB7B0D79F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95" y="5035464"/>
            <a:ext cx="2867269" cy="17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019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ADF6B-02A7-4EA8-83C8-BF94CC44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</a:t>
            </a:r>
            <a:r>
              <a:rPr lang="ko-KR" altLang="en-US" dirty="0"/>
              <a:t>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43F0E-8BED-44F2-9981-C4F910E4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Optimization methods</a:t>
            </a:r>
          </a:p>
          <a:p>
            <a:pPr lvl="1"/>
            <a:r>
              <a:rPr lang="en-US" altLang="ko-KR" dirty="0"/>
              <a:t>Batch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모든 데이터를 넣고 계산하여 한번 업데이트</a:t>
            </a:r>
            <a:endParaRPr lang="en-US" altLang="ko-KR" dirty="0"/>
          </a:p>
          <a:p>
            <a:pPr lvl="1"/>
            <a:r>
              <a:rPr lang="en-US" altLang="ko-KR" dirty="0"/>
              <a:t>Stochastic(online)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하나의 데이터를 </a:t>
            </a:r>
            <a:r>
              <a:rPr lang="en-US" altLang="ko-KR" dirty="0"/>
              <a:t>sampling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한번 업데이트</a:t>
            </a:r>
            <a:endParaRPr lang="en-US" altLang="ko-KR" dirty="0"/>
          </a:p>
          <a:p>
            <a:pPr lvl="1"/>
            <a:r>
              <a:rPr lang="en-US" altLang="ko-KR" dirty="0"/>
              <a:t>Mini-batch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전체에서 적절한 개수의 데이터를 </a:t>
            </a:r>
            <a:r>
              <a:rPr lang="en-US" altLang="ko-KR" dirty="0"/>
              <a:t>sampling</a:t>
            </a:r>
            <a:r>
              <a:rPr lang="ko-KR" altLang="en-US" dirty="0"/>
              <a:t>하고 한번 업데이트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왜 </a:t>
            </a:r>
            <a:r>
              <a:rPr lang="en-US" altLang="ko-KR" dirty="0"/>
              <a:t>stochastic</a:t>
            </a:r>
            <a:r>
              <a:rPr lang="ko-KR" altLang="en-US" dirty="0"/>
              <a:t>하여야 하는가</a:t>
            </a:r>
            <a:r>
              <a:rPr lang="en-US" altLang="ko-KR" dirty="0"/>
              <a:t>? : </a:t>
            </a:r>
            <a:r>
              <a:rPr lang="ko-KR" altLang="en-US" dirty="0"/>
              <a:t>데이터 편향 최소화</a:t>
            </a:r>
          </a:p>
        </p:txBody>
      </p:sp>
    </p:spTree>
    <p:extLst>
      <p:ext uri="{BB962C8B-B14F-4D97-AF65-F5344CB8AC3E}">
        <p14:creationId xmlns:p14="http://schemas.microsoft.com/office/powerpoint/2010/main" val="10479074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ADF6B-02A7-4EA8-83C8-BF94CC44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r>
              <a:rPr lang="ko-KR" altLang="en-US" dirty="0"/>
              <a:t> 과정에서의 문제들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43F0E-8BED-44F2-9981-C4F910E4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언덕 문제</a:t>
            </a:r>
            <a:endParaRPr lang="en-US" altLang="ko-KR" dirty="0"/>
          </a:p>
          <a:p>
            <a:pPr lvl="1"/>
            <a:r>
              <a:rPr lang="ko-KR" altLang="en-US" dirty="0"/>
              <a:t>더 낮은 </a:t>
            </a:r>
            <a:r>
              <a:rPr lang="en-US" altLang="ko-KR" dirty="0"/>
              <a:t>optima</a:t>
            </a:r>
            <a:r>
              <a:rPr lang="ko-KR" altLang="en-US" dirty="0"/>
              <a:t>로 이동하여야 하는데 낮은 언덕으로 인해 업데이트 하지 못하는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3DB6B-296B-4AC3-8572-D089F67F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742" y="4236601"/>
            <a:ext cx="4378516" cy="2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476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ADF6B-02A7-4EA8-83C8-BF94CC44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r>
              <a:rPr lang="ko-KR" altLang="en-US" dirty="0"/>
              <a:t> 과정에서의 문제들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43F0E-8BED-44F2-9981-C4F910E4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절벽으로 인한 </a:t>
            </a:r>
            <a:r>
              <a:rPr lang="en-US" altLang="ko-KR" dirty="0"/>
              <a:t>gradient exploding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ko-KR" altLang="en-US" dirty="0"/>
              <a:t>너무 급한 경사가 존재하는 경우</a:t>
            </a:r>
            <a:r>
              <a:rPr lang="en-US" altLang="ko-KR" dirty="0"/>
              <a:t>, gradient </a:t>
            </a:r>
            <a:r>
              <a:rPr lang="ko-KR" altLang="en-US" dirty="0"/>
              <a:t>값이 너무 커져 지나치게 많이 이동하는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Cf</a:t>
            </a:r>
            <a:r>
              <a:rPr lang="en-US" altLang="ko-KR" dirty="0"/>
              <a:t>) gradient vanishment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ECEB1C-F5C4-4B38-87DD-05E926B1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444" y="3777399"/>
            <a:ext cx="4685112" cy="2399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8C4090-E04B-F00E-1FBA-F01821316D59}"/>
              </a:ext>
            </a:extLst>
          </p:cNvPr>
          <p:cNvSpPr txBox="1"/>
          <p:nvPr/>
        </p:nvSpPr>
        <p:spPr>
          <a:xfrm>
            <a:off x="4925595" y="6124654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D4D4D"/>
                </a:solidFill>
              </a:rPr>
              <a:t>Gradient</a:t>
            </a:r>
            <a:r>
              <a:rPr lang="ko-KR" altLang="en-US" b="1" dirty="0">
                <a:solidFill>
                  <a:srgbClr val="4D4D4D"/>
                </a:solidFill>
              </a:rPr>
              <a:t> </a:t>
            </a:r>
            <a:r>
              <a:rPr lang="en-US" altLang="ko-KR" b="1" dirty="0">
                <a:solidFill>
                  <a:srgbClr val="4D4D4D"/>
                </a:solidFill>
              </a:rPr>
              <a:t>Exploding</a:t>
            </a:r>
            <a:endParaRPr lang="ko-KR" altLang="en-US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2912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r>
              <a:rPr lang="ko-KR" altLang="en-US" dirty="0"/>
              <a:t>의 종류들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37298-AF00-4FF8-BC35-354AEE84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470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GD(Gradient Descent) : </a:t>
            </a:r>
            <a:r>
              <a:rPr lang="ko-KR" altLang="en-US" dirty="0"/>
              <a:t>이론 시간에 다룸</a:t>
            </a:r>
            <a:endParaRPr lang="en-US" altLang="ko-KR" dirty="0"/>
          </a:p>
          <a:p>
            <a:r>
              <a:rPr lang="en-US" altLang="ko-KR" dirty="0"/>
              <a:t>SGD(Stochastic Gradient Descent)</a:t>
            </a:r>
          </a:p>
          <a:p>
            <a:r>
              <a:rPr lang="en-US" altLang="ko-KR" dirty="0"/>
              <a:t>Ada- (Adaptive-)</a:t>
            </a:r>
          </a:p>
          <a:p>
            <a:pPr lvl="1"/>
            <a:r>
              <a:rPr lang="en-US" altLang="ko-KR" dirty="0" err="1"/>
              <a:t>Adagrad</a:t>
            </a:r>
            <a:endParaRPr lang="en-US" altLang="ko-KR" dirty="0"/>
          </a:p>
          <a:p>
            <a:pPr lvl="1"/>
            <a:r>
              <a:rPr lang="en-US" altLang="ko-KR" dirty="0" err="1"/>
              <a:t>AdaDelta</a:t>
            </a:r>
            <a:endParaRPr lang="en-US" altLang="ko-KR" dirty="0"/>
          </a:p>
          <a:p>
            <a:pPr lvl="1"/>
            <a:r>
              <a:rPr lang="en-US" altLang="ko-KR" dirty="0"/>
              <a:t>Adam</a:t>
            </a:r>
          </a:p>
          <a:p>
            <a:r>
              <a:rPr lang="en-US" altLang="ko-KR" dirty="0" err="1"/>
              <a:t>RMSProp</a:t>
            </a:r>
            <a:endParaRPr lang="ko-KR" altLang="en-US" dirty="0"/>
          </a:p>
        </p:txBody>
      </p:sp>
      <p:pic>
        <p:nvPicPr>
          <p:cNvPr id="1026" name="Picture 2" descr="산내려오는작은오솔길잘찾기(Optimizer)의발달계보&#10;SGD&#10;Momentum&#10;NAG&#10;Adagrad&#10;RMSProp&#10;AdaDelta&#10;Adam&#10;Nadam&#10;스텝계산해서움직인후, &#10;아까내려오던관성방향또가자&#10;일단관성방향먼저움직이고...">
            <a:extLst>
              <a:ext uri="{FF2B5EF4-FFF2-40B4-BE49-F238E27FC236}">
                <a16:creationId xmlns:a16="http://schemas.microsoft.com/office/drawing/2014/main" id="{F31DB0B4-8A8F-47D5-960C-B4D093F4D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749" y="2990079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695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23831-296F-43E3-8BF1-DF23CE23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SGD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37298-AF00-4FF8-BC35-354AEE84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47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Stochastic Gradient Descent</a:t>
            </a:r>
          </a:p>
          <a:p>
            <a:pPr lvl="1"/>
            <a:r>
              <a:rPr lang="en-US" altLang="ko-KR" dirty="0"/>
              <a:t>Mini-batch Learning</a:t>
            </a:r>
          </a:p>
          <a:p>
            <a:pPr lvl="1"/>
            <a:r>
              <a:rPr lang="en-US" altLang="ko-KR" dirty="0"/>
              <a:t>Gradient descent</a:t>
            </a:r>
            <a:r>
              <a:rPr lang="ko-KR" altLang="en-US" dirty="0"/>
              <a:t>와 과정은 동일하나 </a:t>
            </a:r>
            <a:r>
              <a:rPr lang="en-US" altLang="ko-KR" dirty="0"/>
              <a:t>sampling</a:t>
            </a:r>
            <a:r>
              <a:rPr lang="ko-KR" altLang="en-US" dirty="0"/>
              <a:t>으로 인해 더 좋은 성능</a:t>
            </a:r>
            <a:endParaRPr lang="en-US" altLang="ko-KR" dirty="0"/>
          </a:p>
          <a:p>
            <a:pPr lvl="1"/>
            <a:r>
              <a:rPr lang="ko-KR" altLang="en-US" dirty="0"/>
              <a:t>화살표 하나 </a:t>
            </a:r>
            <a:r>
              <a:rPr lang="en-US" altLang="ko-KR" dirty="0"/>
              <a:t>: </a:t>
            </a:r>
            <a:r>
              <a:rPr lang="ko-KR" altLang="en-US" dirty="0"/>
              <a:t>한번의 학습</a:t>
            </a:r>
            <a:r>
              <a:rPr lang="en-US" altLang="ko-KR" dirty="0"/>
              <a:t>, SGD</a:t>
            </a:r>
            <a:r>
              <a:rPr lang="ko-KR" altLang="en-US" dirty="0"/>
              <a:t>의 경우 </a:t>
            </a:r>
            <a:r>
              <a:rPr lang="en-US" altLang="ko-KR" dirty="0"/>
              <a:t>1epoch</a:t>
            </a:r>
            <a:r>
              <a:rPr lang="ko-KR" altLang="en-US" dirty="0"/>
              <a:t>이 수 회의 </a:t>
            </a:r>
            <a:r>
              <a:rPr lang="en-US" altLang="ko-KR" dirty="0"/>
              <a:t>batch (GD</a:t>
            </a:r>
            <a:r>
              <a:rPr lang="ko-KR" altLang="en-US" dirty="0"/>
              <a:t>는 </a:t>
            </a:r>
            <a:r>
              <a:rPr lang="en-US" altLang="ko-KR" dirty="0"/>
              <a:t>1 batch)</a:t>
            </a:r>
            <a:endParaRPr lang="ko-KR" altLang="en-US" dirty="0"/>
          </a:p>
        </p:txBody>
      </p:sp>
      <p:pic>
        <p:nvPicPr>
          <p:cNvPr id="1026" name="Picture 2" descr="Image result for SGD vs GD">
            <a:extLst>
              <a:ext uri="{FF2B5EF4-FFF2-40B4-BE49-F238E27FC236}">
                <a16:creationId xmlns:a16="http://schemas.microsoft.com/office/drawing/2014/main" id="{1919CA8E-23E7-4134-90F2-C833318B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65439"/>
            <a:ext cx="10515600" cy="282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3304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t" id="{80E987BB-C28B-4653-B373-628BAF32D691}" vid="{663B2C82-A4D7-4907-B96B-9721AB1598C1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GF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I">
  <a:themeElements>
    <a:clrScheme name="">
      <a:dk1>
        <a:srgbClr val="000000"/>
      </a:dk1>
      <a:lt1>
        <a:srgbClr val="EAEAE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F3F3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소2004">
      <a:majorFont>
        <a:latin typeface="HY헤드라인M"/>
        <a:ea typeface="HY헤드라인M"/>
        <a:cs typeface=""/>
      </a:majorFont>
      <a:minorFont>
        <a:latin typeface="Book Antiqu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연구소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소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소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 w="28575">
          <a:solidFill>
            <a:srgbClr val="FF0000"/>
          </a:solidFill>
        </a:ln>
      </a:spPr>
      <a:bodyPr wrap="square" lIns="108000" rIns="108000" rtlCol="0" anchor="t">
        <a:noAutofit/>
      </a:bodyPr>
      <a:lstStyle>
        <a:defPPr marL="180975" indent="-180975" latinLnBrk="0">
          <a:buFont typeface="Arial" panose="020B0604020202020204" pitchFamily="34" charset="0"/>
          <a:buChar char="•"/>
          <a:defRPr b="1" dirty="0" err="1" smtClean="0">
            <a:latin typeface="맑은 고딕" pitchFamily="50" charset="-127"/>
            <a:ea typeface="맑은 고딕" pitchFamily="50" charset="-127"/>
          </a:defRPr>
        </a:defPPr>
      </a:lstStyle>
    </a:sp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2">
  <a:themeElements>
    <a:clrScheme name="Custom 23">
      <a:dk1>
        <a:sysClr val="windowText" lastClr="000000"/>
      </a:dk1>
      <a:lt1>
        <a:srgbClr val="FFFFFF"/>
      </a:lt1>
      <a:dk2>
        <a:srgbClr val="7DA100"/>
      </a:dk2>
      <a:lt2>
        <a:srgbClr val="FBE5B4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808000"/>
      </a:accent5>
      <a:accent6>
        <a:srgbClr val="BF7B1B"/>
      </a:accent6>
      <a:hlink>
        <a:srgbClr val="99350B"/>
      </a:hlink>
      <a:folHlink>
        <a:srgbClr val="785140"/>
      </a:folHlink>
    </a:clrScheme>
    <a:fontScheme name="1_board 2-14-08 ops revi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8100">
          <a:solidFill>
            <a:schemeClr val="tx2"/>
          </a:solidFill>
          <a:round/>
          <a:headEnd/>
          <a:tailEnd/>
        </a:ln>
        <a:effectLst>
          <a:outerShdw dist="38100" dir="2700000" rotWithShape="0">
            <a:srgbClr val="808080">
              <a:alpha val="42999"/>
            </a:srgbClr>
          </a:outerShdw>
        </a:effectLst>
      </a:spPr>
      <a:bodyPr lIns="0" tIns="0" rIns="0" bIns="0" rtlCol="0" anchor="ctr">
        <a:normAutofit/>
      </a:bodyPr>
      <a:lstStyle>
        <a:defPPr algn="ctr" fontAlgn="base" latinLnBrk="0">
          <a:spcBef>
            <a:spcPct val="0"/>
          </a:spcBef>
          <a:spcAft>
            <a:spcPts val="600"/>
          </a:spcAft>
          <a:defRPr sz="1400" dirty="0" err="1" smtClean="0">
            <a:solidFill>
              <a:srgbClr val="404040"/>
            </a:solidFill>
            <a:latin typeface="Arial Rounded MT Bold" pitchFamily="34" charset="0"/>
            <a:ea typeface="맑은 고딕" pitchFamily="50" charset="-127"/>
            <a:cs typeface="Arial" pitchFamily="34" charset="0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board 2-14-08 ops review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oard 2-14-08 ops review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9696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1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AB9E7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2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3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C0C0C0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4">
        <a:dk1>
          <a:srgbClr val="000000"/>
        </a:dk1>
        <a:lt1>
          <a:srgbClr val="FFFFFF"/>
        </a:lt1>
        <a:dk2>
          <a:srgbClr val="993300"/>
        </a:dk2>
        <a:lt2>
          <a:srgbClr val="B2B2B2"/>
        </a:lt2>
        <a:accent1>
          <a:srgbClr val="99C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007373"/>
        </a:accent6>
        <a:hlink>
          <a:srgbClr val="6699FF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oard 2-14-08 ops review 16">
        <a:dk1>
          <a:srgbClr val="000000"/>
        </a:dk1>
        <a:lt1>
          <a:srgbClr val="FFFFFF"/>
        </a:lt1>
        <a:dk2>
          <a:srgbClr val="2D88B5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2" id="{B2ECE433-E4F8-4129-99D0-4E66960E6DAA}" vid="{4593240A-3A26-4FA8-9A31-151FB7187F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</Template>
  <TotalTime>6272</TotalTime>
  <Words>932</Words>
  <Application>Microsoft Office PowerPoint</Application>
  <PresentationFormat>와이드스크린</PresentationFormat>
  <Paragraphs>184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26</vt:i4>
      </vt:variant>
    </vt:vector>
  </HeadingPairs>
  <TitlesOfParts>
    <vt:vector size="44" baseType="lpstr">
      <vt:lpstr>HY헤드라인M</vt:lpstr>
      <vt:lpstr>굴림</vt:lpstr>
      <vt:lpstr>맑은 고딕</vt:lpstr>
      <vt:lpstr>Arial</vt:lpstr>
      <vt:lpstr>Book Antiqua</vt:lpstr>
      <vt:lpstr>Cambria Math</vt:lpstr>
      <vt:lpstr>Times New Roman</vt:lpstr>
      <vt:lpstr>Verdana</vt:lpstr>
      <vt:lpstr>Wingdings</vt:lpstr>
      <vt:lpstr>tt</vt:lpstr>
      <vt:lpstr>1_GF서식</vt:lpstr>
      <vt:lpstr>Office 테마</vt:lpstr>
      <vt:lpstr>1_Office 테마</vt:lpstr>
      <vt:lpstr>2_Office 테마</vt:lpstr>
      <vt:lpstr>4_Office 테마</vt:lpstr>
      <vt:lpstr>BI</vt:lpstr>
      <vt:lpstr>6_Office 테마</vt:lpstr>
      <vt:lpstr>t2</vt:lpstr>
      <vt:lpstr>Lab 6: Optimizers &amp; Visualization tools  &lt;삼성 AI전문가 교육과정&gt; 실습 서울대학교 바이오지능 연구실 (장병탁 교수) 최원석, 김윤성 2022.06.09</vt:lpstr>
      <vt:lpstr>Contents</vt:lpstr>
      <vt:lpstr>Optimizers</vt:lpstr>
      <vt:lpstr>Optimization</vt:lpstr>
      <vt:lpstr>Optimization 방식</vt:lpstr>
      <vt:lpstr>Optimization 과정에서의 문제들 </vt:lpstr>
      <vt:lpstr>Optimization 과정에서의 문제들 </vt:lpstr>
      <vt:lpstr>Optimizer의 종류들</vt:lpstr>
      <vt:lpstr>SGD</vt:lpstr>
      <vt:lpstr>SGD</vt:lpstr>
      <vt:lpstr>AdaGrad</vt:lpstr>
      <vt:lpstr>AdaDelta</vt:lpstr>
      <vt:lpstr>RMSProp</vt:lpstr>
      <vt:lpstr>Adam</vt:lpstr>
      <vt:lpstr>Optimizer 문제별 성능 비교</vt:lpstr>
      <vt:lpstr>Optimizer 문제별 성능 비교</vt:lpstr>
      <vt:lpstr>Weight initialization</vt:lpstr>
      <vt:lpstr>Weight initialization</vt:lpstr>
      <vt:lpstr>Visualization tools</vt:lpstr>
      <vt:lpstr>Visualization tools</vt:lpstr>
      <vt:lpstr>Visualization tools</vt:lpstr>
      <vt:lpstr>Visualization tools</vt:lpstr>
      <vt:lpstr>TensorBoard</vt:lpstr>
      <vt:lpstr>TensorBoard</vt:lpstr>
      <vt:lpstr>TensorBoard</vt:lpstr>
      <vt:lpstr>Tensorboard on Colab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</dc:creator>
  <cp:lastModifiedBy>원석</cp:lastModifiedBy>
  <cp:revision>462</cp:revision>
  <cp:lastPrinted>2017-08-21T06:06:43Z</cp:lastPrinted>
  <dcterms:created xsi:type="dcterms:W3CDTF">2015-02-23T05:17:01Z</dcterms:created>
  <dcterms:modified xsi:type="dcterms:W3CDTF">2022-06-05T11:23:15Z</dcterms:modified>
</cp:coreProperties>
</file>